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2" r:id="rId1"/>
  </p:sldMasterIdLst>
  <p:notesMasterIdLst>
    <p:notesMasterId r:id="rId37"/>
  </p:notesMasterIdLst>
  <p:sldIdLst>
    <p:sldId id="256" r:id="rId2"/>
    <p:sldId id="257" r:id="rId3"/>
    <p:sldId id="258" r:id="rId4"/>
    <p:sldId id="259" r:id="rId5"/>
    <p:sldId id="261" r:id="rId6"/>
    <p:sldId id="263" r:id="rId7"/>
    <p:sldId id="271" r:id="rId8"/>
    <p:sldId id="264" r:id="rId9"/>
    <p:sldId id="267" r:id="rId10"/>
    <p:sldId id="268" r:id="rId11"/>
    <p:sldId id="269" r:id="rId12"/>
    <p:sldId id="265" r:id="rId13"/>
    <p:sldId id="266" r:id="rId14"/>
    <p:sldId id="272" r:id="rId15"/>
    <p:sldId id="273" r:id="rId16"/>
    <p:sldId id="274" r:id="rId17"/>
    <p:sldId id="276" r:id="rId18"/>
    <p:sldId id="277" r:id="rId19"/>
    <p:sldId id="278" r:id="rId20"/>
    <p:sldId id="279" r:id="rId21"/>
    <p:sldId id="280" r:id="rId22"/>
    <p:sldId id="281"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633D73-5C94-460B-932B-F6C17C186352}" type="datetimeFigureOut">
              <a:rPr lang="en-US" smtClean="0"/>
              <a:t>10/9/2014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7A8C7C-1ABE-4FF5-934C-C57B25CE0AC5}" type="slidenum">
              <a:rPr lang="en-US" smtClean="0"/>
              <a:t>‹#›</a:t>
            </a:fld>
            <a:endParaRPr lang="en-US"/>
          </a:p>
        </p:txBody>
      </p:sp>
    </p:spTree>
    <p:extLst>
      <p:ext uri="{BB962C8B-B14F-4D97-AF65-F5344CB8AC3E}">
        <p14:creationId xmlns:p14="http://schemas.microsoft.com/office/powerpoint/2010/main" val="4221365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2D7A8C7C-1ABE-4FF5-934C-C57B25CE0AC5}" type="slidenum">
              <a:rPr lang="en-US" smtClean="0"/>
              <a:t>18</a:t>
            </a:fld>
            <a:endParaRPr lang="en-US"/>
          </a:p>
        </p:txBody>
      </p:sp>
    </p:spTree>
    <p:extLst>
      <p:ext uri="{BB962C8B-B14F-4D97-AF65-F5344CB8AC3E}">
        <p14:creationId xmlns:p14="http://schemas.microsoft.com/office/powerpoint/2010/main" val="3849897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dirty="0" smtClean="0"/>
              <a:t>s</a:t>
            </a:r>
            <a:endParaRPr lang="id-ID" dirty="0"/>
          </a:p>
        </p:txBody>
      </p:sp>
      <p:sp>
        <p:nvSpPr>
          <p:cNvPr id="4" name="Slide Number Placeholder 3"/>
          <p:cNvSpPr>
            <a:spLocks noGrp="1"/>
          </p:cNvSpPr>
          <p:nvPr>
            <p:ph type="sldNum" sz="quarter" idx="10"/>
          </p:nvPr>
        </p:nvSpPr>
        <p:spPr/>
        <p:txBody>
          <a:bodyPr/>
          <a:lstStyle/>
          <a:p>
            <a:fld id="{2D7A8C7C-1ABE-4FF5-934C-C57B25CE0AC5}" type="slidenum">
              <a:rPr lang="en-US" smtClean="0"/>
              <a:t>22</a:t>
            </a:fld>
            <a:endParaRPr lang="en-US"/>
          </a:p>
        </p:txBody>
      </p:sp>
    </p:spTree>
    <p:extLst>
      <p:ext uri="{BB962C8B-B14F-4D97-AF65-F5344CB8AC3E}">
        <p14:creationId xmlns:p14="http://schemas.microsoft.com/office/powerpoint/2010/main" val="4199975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4597B0B-846B-4BE9-B9C7-2D99A114B619}" type="datetimeFigureOut">
              <a:rPr lang="en-US" smtClean="0"/>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BA7664-5AB5-4023-95B6-85ABA62CC934}" type="slidenum">
              <a:rPr lang="en-US" smtClean="0"/>
              <a:t>‹#›</a:t>
            </a:fld>
            <a:endParaRPr lang="en-US"/>
          </a:p>
        </p:txBody>
      </p:sp>
    </p:spTree>
    <p:extLst>
      <p:ext uri="{BB962C8B-B14F-4D97-AF65-F5344CB8AC3E}">
        <p14:creationId xmlns:p14="http://schemas.microsoft.com/office/powerpoint/2010/main" val="3215706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597B0B-846B-4BE9-B9C7-2D99A114B619}" type="datetimeFigureOut">
              <a:rPr lang="en-US" smtClean="0"/>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BA7664-5AB5-4023-95B6-85ABA62CC934}" type="slidenum">
              <a:rPr lang="en-US" smtClean="0"/>
              <a:t>‹#›</a:t>
            </a:fld>
            <a:endParaRPr lang="en-US"/>
          </a:p>
        </p:txBody>
      </p:sp>
    </p:spTree>
    <p:extLst>
      <p:ext uri="{BB962C8B-B14F-4D97-AF65-F5344CB8AC3E}">
        <p14:creationId xmlns:p14="http://schemas.microsoft.com/office/powerpoint/2010/main" val="2702585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597B0B-846B-4BE9-B9C7-2D99A114B619}" type="datetimeFigureOut">
              <a:rPr lang="en-US" smtClean="0"/>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BA7664-5AB5-4023-95B6-85ABA62CC934}"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27365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597B0B-846B-4BE9-B9C7-2D99A114B619}" type="datetimeFigureOut">
              <a:rPr lang="en-US" smtClean="0"/>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BA7664-5AB5-4023-95B6-85ABA62CC934}" type="slidenum">
              <a:rPr lang="en-US" smtClean="0"/>
              <a:t>‹#›</a:t>
            </a:fld>
            <a:endParaRPr lang="en-US"/>
          </a:p>
        </p:txBody>
      </p:sp>
    </p:spTree>
    <p:extLst>
      <p:ext uri="{BB962C8B-B14F-4D97-AF65-F5344CB8AC3E}">
        <p14:creationId xmlns:p14="http://schemas.microsoft.com/office/powerpoint/2010/main" val="5245692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597B0B-846B-4BE9-B9C7-2D99A114B619}" type="datetimeFigureOut">
              <a:rPr lang="en-US" smtClean="0"/>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BA7664-5AB5-4023-95B6-85ABA62CC934}"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552296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597B0B-846B-4BE9-B9C7-2D99A114B619}" type="datetimeFigureOut">
              <a:rPr lang="en-US" smtClean="0"/>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BA7664-5AB5-4023-95B6-85ABA62CC934}" type="slidenum">
              <a:rPr lang="en-US" smtClean="0"/>
              <a:t>‹#›</a:t>
            </a:fld>
            <a:endParaRPr lang="en-US"/>
          </a:p>
        </p:txBody>
      </p:sp>
    </p:spTree>
    <p:extLst>
      <p:ext uri="{BB962C8B-B14F-4D97-AF65-F5344CB8AC3E}">
        <p14:creationId xmlns:p14="http://schemas.microsoft.com/office/powerpoint/2010/main" val="28829423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597B0B-846B-4BE9-B9C7-2D99A114B619}" type="datetimeFigureOut">
              <a:rPr lang="en-US" smtClean="0"/>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BA7664-5AB5-4023-95B6-85ABA62CC934}" type="slidenum">
              <a:rPr lang="en-US" smtClean="0"/>
              <a:t>‹#›</a:t>
            </a:fld>
            <a:endParaRPr lang="en-US"/>
          </a:p>
        </p:txBody>
      </p:sp>
    </p:spTree>
    <p:extLst>
      <p:ext uri="{BB962C8B-B14F-4D97-AF65-F5344CB8AC3E}">
        <p14:creationId xmlns:p14="http://schemas.microsoft.com/office/powerpoint/2010/main" val="37821555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597B0B-846B-4BE9-B9C7-2D99A114B619}" type="datetimeFigureOut">
              <a:rPr lang="en-US" smtClean="0"/>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BA7664-5AB5-4023-95B6-85ABA62CC934}" type="slidenum">
              <a:rPr lang="en-US" smtClean="0"/>
              <a:t>‹#›</a:t>
            </a:fld>
            <a:endParaRPr lang="en-US"/>
          </a:p>
        </p:txBody>
      </p:sp>
    </p:spTree>
    <p:extLst>
      <p:ext uri="{BB962C8B-B14F-4D97-AF65-F5344CB8AC3E}">
        <p14:creationId xmlns:p14="http://schemas.microsoft.com/office/powerpoint/2010/main" val="3020238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597B0B-846B-4BE9-B9C7-2D99A114B619}" type="datetimeFigureOut">
              <a:rPr lang="en-US" smtClean="0"/>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BA7664-5AB5-4023-95B6-85ABA62CC934}" type="slidenum">
              <a:rPr lang="en-US" smtClean="0"/>
              <a:t>‹#›</a:t>
            </a:fld>
            <a:endParaRPr lang="en-US"/>
          </a:p>
        </p:txBody>
      </p:sp>
    </p:spTree>
    <p:extLst>
      <p:ext uri="{BB962C8B-B14F-4D97-AF65-F5344CB8AC3E}">
        <p14:creationId xmlns:p14="http://schemas.microsoft.com/office/powerpoint/2010/main" val="2166911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597B0B-846B-4BE9-B9C7-2D99A114B619}" type="datetimeFigureOut">
              <a:rPr lang="en-US" smtClean="0"/>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BA7664-5AB5-4023-95B6-85ABA62CC934}" type="slidenum">
              <a:rPr lang="en-US" smtClean="0"/>
              <a:t>‹#›</a:t>
            </a:fld>
            <a:endParaRPr lang="en-US"/>
          </a:p>
        </p:txBody>
      </p:sp>
    </p:spTree>
    <p:extLst>
      <p:ext uri="{BB962C8B-B14F-4D97-AF65-F5344CB8AC3E}">
        <p14:creationId xmlns:p14="http://schemas.microsoft.com/office/powerpoint/2010/main" val="3742278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4597B0B-846B-4BE9-B9C7-2D99A114B619}" type="datetimeFigureOut">
              <a:rPr lang="en-US" smtClean="0"/>
              <a:t>10/9/2014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BA7664-5AB5-4023-95B6-85ABA62CC934}" type="slidenum">
              <a:rPr lang="en-US" smtClean="0"/>
              <a:t>‹#›</a:t>
            </a:fld>
            <a:endParaRPr lang="en-US"/>
          </a:p>
        </p:txBody>
      </p:sp>
    </p:spTree>
    <p:extLst>
      <p:ext uri="{BB962C8B-B14F-4D97-AF65-F5344CB8AC3E}">
        <p14:creationId xmlns:p14="http://schemas.microsoft.com/office/powerpoint/2010/main" val="1256528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4597B0B-846B-4BE9-B9C7-2D99A114B619}" type="datetimeFigureOut">
              <a:rPr lang="en-US" smtClean="0"/>
              <a:t>10/9/2014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BA7664-5AB5-4023-95B6-85ABA62CC934}" type="slidenum">
              <a:rPr lang="en-US" smtClean="0"/>
              <a:t>‹#›</a:t>
            </a:fld>
            <a:endParaRPr lang="en-US"/>
          </a:p>
        </p:txBody>
      </p:sp>
    </p:spTree>
    <p:extLst>
      <p:ext uri="{BB962C8B-B14F-4D97-AF65-F5344CB8AC3E}">
        <p14:creationId xmlns:p14="http://schemas.microsoft.com/office/powerpoint/2010/main" val="262431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4597B0B-846B-4BE9-B9C7-2D99A114B619}" type="datetimeFigureOut">
              <a:rPr lang="en-US" smtClean="0"/>
              <a:t>10/9/2014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BA7664-5AB5-4023-95B6-85ABA62CC934}" type="slidenum">
              <a:rPr lang="en-US" smtClean="0"/>
              <a:t>‹#›</a:t>
            </a:fld>
            <a:endParaRPr lang="en-US"/>
          </a:p>
        </p:txBody>
      </p:sp>
    </p:spTree>
    <p:extLst>
      <p:ext uri="{BB962C8B-B14F-4D97-AF65-F5344CB8AC3E}">
        <p14:creationId xmlns:p14="http://schemas.microsoft.com/office/powerpoint/2010/main" val="47395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597B0B-846B-4BE9-B9C7-2D99A114B619}" type="datetimeFigureOut">
              <a:rPr lang="en-US" smtClean="0"/>
              <a:t>10/9/2014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BA7664-5AB5-4023-95B6-85ABA62CC934}" type="slidenum">
              <a:rPr lang="en-US" smtClean="0"/>
              <a:t>‹#›</a:t>
            </a:fld>
            <a:endParaRPr lang="en-US"/>
          </a:p>
        </p:txBody>
      </p:sp>
    </p:spTree>
    <p:extLst>
      <p:ext uri="{BB962C8B-B14F-4D97-AF65-F5344CB8AC3E}">
        <p14:creationId xmlns:p14="http://schemas.microsoft.com/office/powerpoint/2010/main" val="2582656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597B0B-846B-4BE9-B9C7-2D99A114B619}" type="datetimeFigureOut">
              <a:rPr lang="en-US" smtClean="0"/>
              <a:t>10/9/2014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BA7664-5AB5-4023-95B6-85ABA62CC934}" type="slidenum">
              <a:rPr lang="en-US" smtClean="0"/>
              <a:t>‹#›</a:t>
            </a:fld>
            <a:endParaRPr lang="en-US"/>
          </a:p>
        </p:txBody>
      </p:sp>
    </p:spTree>
    <p:extLst>
      <p:ext uri="{BB962C8B-B14F-4D97-AF65-F5344CB8AC3E}">
        <p14:creationId xmlns:p14="http://schemas.microsoft.com/office/powerpoint/2010/main" val="928649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597B0B-846B-4BE9-B9C7-2D99A114B619}" type="datetimeFigureOut">
              <a:rPr lang="en-US" smtClean="0"/>
              <a:t>10/9/2014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BA7664-5AB5-4023-95B6-85ABA62CC934}" type="slidenum">
              <a:rPr lang="en-US" smtClean="0"/>
              <a:t>‹#›</a:t>
            </a:fld>
            <a:endParaRPr lang="en-US"/>
          </a:p>
        </p:txBody>
      </p:sp>
    </p:spTree>
    <p:extLst>
      <p:ext uri="{BB962C8B-B14F-4D97-AF65-F5344CB8AC3E}">
        <p14:creationId xmlns:p14="http://schemas.microsoft.com/office/powerpoint/2010/main" val="2961748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4597B0B-846B-4BE9-B9C7-2D99A114B619}" type="datetimeFigureOut">
              <a:rPr lang="en-US" smtClean="0"/>
              <a:t>10/9/2014</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DBBA7664-5AB5-4023-95B6-85ABA62CC934}" type="slidenum">
              <a:rPr lang="en-US" smtClean="0"/>
              <a:t>‹#›</a:t>
            </a:fld>
            <a:endParaRPr lang="en-US"/>
          </a:p>
        </p:txBody>
      </p:sp>
    </p:spTree>
    <p:extLst>
      <p:ext uri="{BB962C8B-B14F-4D97-AF65-F5344CB8AC3E}">
        <p14:creationId xmlns:p14="http://schemas.microsoft.com/office/powerpoint/2010/main" val="3081681870"/>
      </p:ext>
    </p:extLst>
  </p:cSld>
  <p:clrMap bg1="lt1" tx1="dk1" bg2="lt2" tx2="dk2" accent1="accent1" accent2="accent2" accent3="accent3" accent4="accent4" accent5="accent5" accent6="accent6" hlink="hlink" folHlink="folHlink"/>
  <p:sldLayoutIdLst>
    <p:sldLayoutId id="2147483903" r:id="rId1"/>
    <p:sldLayoutId id="2147483904" r:id="rId2"/>
    <p:sldLayoutId id="2147483905" r:id="rId3"/>
    <p:sldLayoutId id="2147483906" r:id="rId4"/>
    <p:sldLayoutId id="2147483907" r:id="rId5"/>
    <p:sldLayoutId id="2147483908" r:id="rId6"/>
    <p:sldLayoutId id="2147483909" r:id="rId7"/>
    <p:sldLayoutId id="2147483910" r:id="rId8"/>
    <p:sldLayoutId id="2147483911" r:id="rId9"/>
    <p:sldLayoutId id="2147483912" r:id="rId10"/>
    <p:sldLayoutId id="2147483913" r:id="rId11"/>
    <p:sldLayoutId id="2147483914" r:id="rId12"/>
    <p:sldLayoutId id="2147483915" r:id="rId13"/>
    <p:sldLayoutId id="2147483916" r:id="rId14"/>
    <p:sldLayoutId id="2147483917" r:id="rId15"/>
    <p:sldLayoutId id="214748391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152400"/>
            <a:ext cx="8458200" cy="1143000"/>
          </a:xfrm>
        </p:spPr>
        <p:txBody>
          <a:bodyPr>
            <a:normAutofit fontScale="90000"/>
          </a:bodyPr>
          <a:lstStyle/>
          <a:p>
            <a:pPr algn="ctr"/>
            <a:r>
              <a:rPr lang="id-ID" b="1" dirty="0" smtClean="0">
                <a:solidFill>
                  <a:srgbClr val="FF0000"/>
                </a:solidFill>
              </a:rPr>
              <a:t>PENGAMBILAN SAMPEL AUDIT UNTUK PENGUJIAN PERINCIAN SALDO</a:t>
            </a:r>
            <a:endParaRPr lang="id-ID" b="1" dirty="0">
              <a:solidFill>
                <a:srgbClr val="FF0000"/>
              </a:solidFill>
            </a:endParaRPr>
          </a:p>
        </p:txBody>
      </p:sp>
      <p:sp>
        <p:nvSpPr>
          <p:cNvPr id="3" name="Content Placeholder 2"/>
          <p:cNvSpPr>
            <a:spLocks noGrp="1"/>
          </p:cNvSpPr>
          <p:nvPr>
            <p:ph idx="1"/>
          </p:nvPr>
        </p:nvSpPr>
        <p:spPr>
          <a:xfrm>
            <a:off x="228600" y="1371600"/>
            <a:ext cx="8762999" cy="5257800"/>
          </a:xfrm>
        </p:spPr>
        <p:txBody>
          <a:bodyPr>
            <a:noAutofit/>
          </a:bodyPr>
          <a:lstStyle/>
          <a:p>
            <a:r>
              <a:rPr lang="id-ID" sz="2400" dirty="0" smtClean="0"/>
              <a:t>1. MEMBEDAKAN PENGAMBILAN SAMPEL AUDIT UNTUK PENGUJIAN PERINCIAN SALDO, PENGUJIAN PENGENDALIAN DAN PENGUJIAN SUBSTANTIF ATAS TRANSAKSI</a:t>
            </a:r>
          </a:p>
          <a:p>
            <a:endParaRPr lang="id-ID" sz="2400" dirty="0" smtClean="0"/>
          </a:p>
          <a:p>
            <a:r>
              <a:rPr lang="id-ID" sz="2400" dirty="0" smtClean="0">
                <a:solidFill>
                  <a:srgbClr val="7030A0"/>
                </a:solidFill>
              </a:rPr>
              <a:t>2. MENERAPKAN PENGAMBILAN SAMPEL NONSTATISTIK UNTUK PENGUJIAN PERINCIAN SALDO</a:t>
            </a:r>
          </a:p>
          <a:p>
            <a:endParaRPr lang="id-ID" sz="2400" dirty="0" smtClean="0">
              <a:solidFill>
                <a:schemeClr val="accent5">
                  <a:lumMod val="75000"/>
                </a:schemeClr>
              </a:solidFill>
            </a:endParaRPr>
          </a:p>
          <a:p>
            <a:r>
              <a:rPr lang="id-ID" sz="2400" dirty="0" smtClean="0">
                <a:solidFill>
                  <a:schemeClr val="accent5">
                    <a:lumMod val="75000"/>
                  </a:schemeClr>
                </a:solidFill>
              </a:rPr>
              <a:t>3. MENERAPKAN PENGAMBILAN SAMPEL UNIT MONETER</a:t>
            </a:r>
          </a:p>
          <a:p>
            <a:r>
              <a:rPr lang="id-ID" sz="2400" dirty="0" smtClean="0">
                <a:solidFill>
                  <a:schemeClr val="accent2">
                    <a:lumMod val="50000"/>
                  </a:schemeClr>
                </a:solidFill>
              </a:rPr>
              <a:t>4. MENJELASKAN TENTANG PENGAMBILAN SAMPEL VARIABEL</a:t>
            </a:r>
          </a:p>
          <a:p>
            <a:endParaRPr lang="id-ID" sz="2400" b="1" dirty="0" smtClean="0">
              <a:solidFill>
                <a:schemeClr val="accent6">
                  <a:lumMod val="50000"/>
                </a:schemeClr>
              </a:solidFill>
            </a:endParaRPr>
          </a:p>
          <a:p>
            <a:r>
              <a:rPr lang="id-ID" sz="2400" b="1" dirty="0" smtClean="0">
                <a:solidFill>
                  <a:schemeClr val="accent6">
                    <a:lumMod val="50000"/>
                  </a:schemeClr>
                </a:solidFill>
              </a:rPr>
              <a:t>5. MENGGUNAKAN ESTIMASI PERBEDAAN DALAM PENGUJIAN PERINCIAN SALDO</a:t>
            </a:r>
            <a:endParaRPr lang="id-ID" sz="2400" b="1" dirty="0">
              <a:solidFill>
                <a:schemeClr val="accent6">
                  <a:lumMod val="50000"/>
                </a:schemeClr>
              </a:solidFill>
            </a:endParaRPr>
          </a:p>
        </p:txBody>
      </p:sp>
    </p:spTree>
    <p:extLst>
      <p:ext uri="{BB962C8B-B14F-4D97-AF65-F5344CB8AC3E}">
        <p14:creationId xmlns:p14="http://schemas.microsoft.com/office/powerpoint/2010/main" val="53744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82119636"/>
              </p:ext>
            </p:extLst>
          </p:nvPr>
        </p:nvGraphicFramePr>
        <p:xfrm>
          <a:off x="23884" y="4549"/>
          <a:ext cx="9120116" cy="7081268"/>
        </p:xfrm>
        <a:graphic>
          <a:graphicData uri="http://schemas.openxmlformats.org/drawingml/2006/table">
            <a:tbl>
              <a:tblPr firstRow="1" firstCol="1" bandRow="1">
                <a:tableStyleId>{5C22544A-7EE6-4342-B048-85BDC9FD1C3A}</a:tableStyleId>
              </a:tblPr>
              <a:tblGrid>
                <a:gridCol w="3810067"/>
                <a:gridCol w="2501955"/>
                <a:gridCol w="2808094"/>
              </a:tblGrid>
              <a:tr h="221077">
                <a:tc gridSpan="3">
                  <a:txBody>
                    <a:bodyPr/>
                    <a:lstStyle/>
                    <a:p>
                      <a:pPr algn="ctr">
                        <a:lnSpc>
                          <a:spcPct val="107000"/>
                        </a:lnSpc>
                        <a:spcAft>
                          <a:spcPts val="0"/>
                        </a:spcAft>
                      </a:pPr>
                      <a:r>
                        <a:rPr lang="id-ID" sz="1600" dirty="0">
                          <a:effectLst/>
                        </a:rPr>
                        <a:t>Faktor yang mempengaruhi Jumlah Sampel untuk Pengujian Perincian Saldo</a:t>
                      </a:r>
                      <a:endParaRPr lang="id-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c hMerge="1">
                  <a:txBody>
                    <a:bodyPr/>
                    <a:lstStyle/>
                    <a:p>
                      <a:endParaRPr lang="id-ID"/>
                    </a:p>
                  </a:txBody>
                  <a:tcPr/>
                </a:tc>
                <a:tc hMerge="1">
                  <a:txBody>
                    <a:bodyPr/>
                    <a:lstStyle/>
                    <a:p>
                      <a:endParaRPr lang="id-ID"/>
                    </a:p>
                  </a:txBody>
                  <a:tcPr/>
                </a:tc>
              </a:tr>
              <a:tr h="437960">
                <a:tc>
                  <a:txBody>
                    <a:bodyPr/>
                    <a:lstStyle/>
                    <a:p>
                      <a:pPr>
                        <a:lnSpc>
                          <a:spcPct val="107000"/>
                        </a:lnSpc>
                        <a:spcAft>
                          <a:spcPts val="0"/>
                        </a:spcAft>
                      </a:pPr>
                      <a:r>
                        <a:rPr lang="id-ID" sz="1400" dirty="0">
                          <a:solidFill>
                            <a:schemeClr val="bg1"/>
                          </a:solidFill>
                          <a:effectLst/>
                        </a:rPr>
                        <a:t>Faktor</a:t>
                      </a:r>
                      <a:endParaRPr lang="id-ID"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c>
                  <a:txBody>
                    <a:bodyPr/>
                    <a:lstStyle/>
                    <a:p>
                      <a:pPr>
                        <a:lnSpc>
                          <a:spcPct val="107000"/>
                        </a:lnSpc>
                        <a:spcAft>
                          <a:spcPts val="0"/>
                        </a:spcAft>
                      </a:pPr>
                      <a:r>
                        <a:rPr lang="id-ID" sz="1400" dirty="0">
                          <a:solidFill>
                            <a:srgbClr val="FF0000"/>
                          </a:solidFill>
                          <a:effectLst/>
                        </a:rPr>
                        <a:t>Persyaratan untuk jumlah sampel yg lebih kecil</a:t>
                      </a:r>
                      <a:endParaRPr lang="id-ID"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c>
                  <a:txBody>
                    <a:bodyPr/>
                    <a:lstStyle/>
                    <a:p>
                      <a:pPr>
                        <a:lnSpc>
                          <a:spcPct val="107000"/>
                        </a:lnSpc>
                        <a:spcAft>
                          <a:spcPts val="0"/>
                        </a:spcAft>
                      </a:pPr>
                      <a:r>
                        <a:rPr lang="id-ID" sz="1400" dirty="0">
                          <a:solidFill>
                            <a:srgbClr val="7030A0"/>
                          </a:solidFill>
                          <a:effectLst/>
                        </a:rPr>
                        <a:t>Persyaratan untuk jumlah sampel yg lebih besar</a:t>
                      </a:r>
                      <a:endParaRPr lang="id-ID" sz="1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r>
              <a:tr h="1364425">
                <a:tc>
                  <a:txBody>
                    <a:bodyPr/>
                    <a:lstStyle/>
                    <a:p>
                      <a:pPr>
                        <a:lnSpc>
                          <a:spcPct val="107000"/>
                        </a:lnSpc>
                        <a:spcAft>
                          <a:spcPts val="0"/>
                        </a:spcAft>
                      </a:pPr>
                      <a:r>
                        <a:rPr lang="id-ID" sz="1400" dirty="0">
                          <a:solidFill>
                            <a:schemeClr val="bg1"/>
                          </a:solidFill>
                          <a:effectLst/>
                        </a:rPr>
                        <a:t>Risiko pengendalian  (ARACR)/ (Acceptable risk of accessing control risk too low/risiko yg diterima jika risiko pengendalian terlalu rendah)</a:t>
                      </a:r>
                    </a:p>
                    <a:p>
                      <a:pPr>
                        <a:lnSpc>
                          <a:spcPct val="107000"/>
                        </a:lnSpc>
                        <a:spcAft>
                          <a:spcPts val="0"/>
                        </a:spcAft>
                      </a:pPr>
                      <a:r>
                        <a:rPr lang="id-ID" sz="1400" dirty="0">
                          <a:solidFill>
                            <a:schemeClr val="bg1"/>
                          </a:solidFill>
                          <a:effectLst/>
                        </a:rPr>
                        <a:t>Mempengaruhi risiko yg dpt diterima atas kesalahan penerimaan </a:t>
                      </a:r>
                    </a:p>
                    <a:p>
                      <a:pPr>
                        <a:lnSpc>
                          <a:spcPct val="107000"/>
                        </a:lnSpc>
                        <a:spcAft>
                          <a:spcPts val="0"/>
                        </a:spcAft>
                      </a:pPr>
                      <a:r>
                        <a:rPr lang="id-ID" sz="1400" dirty="0">
                          <a:solidFill>
                            <a:schemeClr val="bg1"/>
                          </a:solidFill>
                          <a:effectLst/>
                        </a:rPr>
                        <a:t> </a:t>
                      </a:r>
                      <a:endParaRPr lang="id-ID"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c>
                  <a:txBody>
                    <a:bodyPr/>
                    <a:lstStyle/>
                    <a:p>
                      <a:pPr>
                        <a:lnSpc>
                          <a:spcPct val="107000"/>
                        </a:lnSpc>
                        <a:spcAft>
                          <a:spcPts val="0"/>
                        </a:spcAft>
                      </a:pPr>
                      <a:r>
                        <a:rPr lang="id-ID" sz="1400" dirty="0">
                          <a:solidFill>
                            <a:srgbClr val="FF0000"/>
                          </a:solidFill>
                          <a:effectLst/>
                        </a:rPr>
                        <a:t>Risiko pengendalian rendah</a:t>
                      </a:r>
                      <a:endParaRPr lang="id-ID"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c>
                  <a:txBody>
                    <a:bodyPr/>
                    <a:lstStyle/>
                    <a:p>
                      <a:pPr>
                        <a:lnSpc>
                          <a:spcPct val="107000"/>
                        </a:lnSpc>
                        <a:spcAft>
                          <a:spcPts val="0"/>
                        </a:spcAft>
                      </a:pPr>
                      <a:r>
                        <a:rPr lang="id-ID" sz="1400" dirty="0">
                          <a:solidFill>
                            <a:srgbClr val="7030A0"/>
                          </a:solidFill>
                          <a:effectLst/>
                        </a:rPr>
                        <a:t>Risiko pengendalian tinggi</a:t>
                      </a:r>
                      <a:endParaRPr lang="id-ID" sz="1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r>
              <a:tr h="1215846">
                <a:tc>
                  <a:txBody>
                    <a:bodyPr/>
                    <a:lstStyle/>
                    <a:p>
                      <a:pPr>
                        <a:lnSpc>
                          <a:spcPct val="107000"/>
                        </a:lnSpc>
                        <a:spcAft>
                          <a:spcPts val="0"/>
                        </a:spcAft>
                      </a:pPr>
                      <a:r>
                        <a:rPr lang="id-ID" sz="1400" dirty="0">
                          <a:solidFill>
                            <a:schemeClr val="bg1"/>
                          </a:solidFill>
                          <a:effectLst/>
                        </a:rPr>
                        <a:t>Hasil dr prosedur substantif lain terkait dg asersi yg sama (termasuk prosedur analitis &amp; pengjuan substantif lain yg sejenis)</a:t>
                      </a:r>
                    </a:p>
                    <a:p>
                      <a:pPr>
                        <a:lnSpc>
                          <a:spcPct val="107000"/>
                        </a:lnSpc>
                        <a:spcAft>
                          <a:spcPts val="0"/>
                        </a:spcAft>
                      </a:pPr>
                      <a:r>
                        <a:rPr lang="id-ID" sz="1400" dirty="0">
                          <a:solidFill>
                            <a:schemeClr val="bg1"/>
                          </a:solidFill>
                          <a:effectLst/>
                        </a:rPr>
                        <a:t>Mempengaruhi risiko yg dapat diterima aas kesalahan penerimaan</a:t>
                      </a:r>
                      <a:endParaRPr lang="id-ID"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c>
                  <a:txBody>
                    <a:bodyPr/>
                    <a:lstStyle/>
                    <a:p>
                      <a:pPr>
                        <a:lnSpc>
                          <a:spcPct val="107000"/>
                        </a:lnSpc>
                        <a:spcAft>
                          <a:spcPts val="0"/>
                        </a:spcAft>
                      </a:pPr>
                      <a:r>
                        <a:rPr lang="id-ID" sz="1400" dirty="0">
                          <a:solidFill>
                            <a:srgbClr val="FF0000"/>
                          </a:solidFill>
                          <a:effectLst/>
                        </a:rPr>
                        <a:t>Hasil prosedur substantif terkait lainnya memuaskan</a:t>
                      </a:r>
                      <a:endParaRPr lang="id-ID"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c>
                  <a:txBody>
                    <a:bodyPr/>
                    <a:lstStyle/>
                    <a:p>
                      <a:pPr>
                        <a:lnSpc>
                          <a:spcPct val="107000"/>
                        </a:lnSpc>
                        <a:spcAft>
                          <a:spcPts val="0"/>
                        </a:spcAft>
                      </a:pPr>
                      <a:r>
                        <a:rPr lang="id-ID" sz="1400" dirty="0">
                          <a:solidFill>
                            <a:srgbClr val="7030A0"/>
                          </a:solidFill>
                          <a:effectLst/>
                        </a:rPr>
                        <a:t>Hasil prosedur substantif terkait lainnya tidak memuaskan</a:t>
                      </a:r>
                      <a:endParaRPr lang="id-ID" sz="1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r>
              <a:tr h="607925">
                <a:tc>
                  <a:txBody>
                    <a:bodyPr/>
                    <a:lstStyle/>
                    <a:p>
                      <a:pPr>
                        <a:lnSpc>
                          <a:spcPct val="107000"/>
                        </a:lnSpc>
                        <a:spcAft>
                          <a:spcPts val="0"/>
                        </a:spcAft>
                      </a:pPr>
                      <a:r>
                        <a:rPr lang="id-ID" sz="1400" dirty="0">
                          <a:solidFill>
                            <a:schemeClr val="bg1"/>
                          </a:solidFill>
                          <a:effectLst/>
                        </a:rPr>
                        <a:t>Risiko audit yg dapat diterima</a:t>
                      </a:r>
                    </a:p>
                    <a:p>
                      <a:pPr>
                        <a:lnSpc>
                          <a:spcPct val="107000"/>
                        </a:lnSpc>
                        <a:spcAft>
                          <a:spcPts val="0"/>
                        </a:spcAft>
                      </a:pPr>
                      <a:r>
                        <a:rPr lang="id-ID" sz="1400" dirty="0">
                          <a:solidFill>
                            <a:schemeClr val="bg1"/>
                          </a:solidFill>
                          <a:effectLst/>
                        </a:rPr>
                        <a:t>Mempengaruhi risiko yg dapat diterima atas kesalahan penerimaan</a:t>
                      </a:r>
                      <a:endParaRPr lang="id-ID"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c>
                  <a:txBody>
                    <a:bodyPr/>
                    <a:lstStyle/>
                    <a:p>
                      <a:pPr>
                        <a:lnSpc>
                          <a:spcPct val="107000"/>
                        </a:lnSpc>
                        <a:spcAft>
                          <a:spcPts val="0"/>
                        </a:spcAft>
                      </a:pPr>
                      <a:r>
                        <a:rPr lang="id-ID" sz="1400" dirty="0">
                          <a:solidFill>
                            <a:srgbClr val="FF0000"/>
                          </a:solidFill>
                          <a:effectLst/>
                        </a:rPr>
                        <a:t>Tingginya tingkat risiko audit yang dapat diterima</a:t>
                      </a:r>
                      <a:endParaRPr lang="id-ID"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c>
                  <a:txBody>
                    <a:bodyPr/>
                    <a:lstStyle/>
                    <a:p>
                      <a:pPr>
                        <a:lnSpc>
                          <a:spcPct val="107000"/>
                        </a:lnSpc>
                        <a:spcAft>
                          <a:spcPts val="0"/>
                        </a:spcAft>
                      </a:pPr>
                      <a:r>
                        <a:rPr lang="id-ID" sz="1400" dirty="0">
                          <a:solidFill>
                            <a:srgbClr val="7030A0"/>
                          </a:solidFill>
                          <a:effectLst/>
                        </a:rPr>
                        <a:t>Rendahnya tingkat risiko audit yang dapat diterima</a:t>
                      </a:r>
                      <a:endParaRPr lang="id-ID" sz="1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r>
              <a:tr h="479413">
                <a:tc>
                  <a:txBody>
                    <a:bodyPr/>
                    <a:lstStyle/>
                    <a:p>
                      <a:pPr>
                        <a:lnSpc>
                          <a:spcPct val="107000"/>
                        </a:lnSpc>
                        <a:spcAft>
                          <a:spcPts val="0"/>
                        </a:spcAft>
                      </a:pPr>
                      <a:r>
                        <a:rPr lang="id-ID" sz="1400" dirty="0">
                          <a:solidFill>
                            <a:schemeClr val="bg1"/>
                          </a:solidFill>
                          <a:effectLst/>
                        </a:rPr>
                        <a:t>Salah saji yg dpt diterima untuk akun tertentu</a:t>
                      </a:r>
                    </a:p>
                    <a:p>
                      <a:pPr>
                        <a:lnSpc>
                          <a:spcPct val="107000"/>
                        </a:lnSpc>
                        <a:spcAft>
                          <a:spcPts val="0"/>
                        </a:spcAft>
                      </a:pPr>
                      <a:r>
                        <a:rPr lang="id-ID" sz="1400" dirty="0">
                          <a:solidFill>
                            <a:schemeClr val="bg1"/>
                          </a:solidFill>
                          <a:effectLst/>
                        </a:rPr>
                        <a:t> </a:t>
                      </a:r>
                      <a:endParaRPr lang="id-ID"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c>
                  <a:txBody>
                    <a:bodyPr/>
                    <a:lstStyle/>
                    <a:p>
                      <a:pPr>
                        <a:lnSpc>
                          <a:spcPct val="107000"/>
                        </a:lnSpc>
                        <a:spcAft>
                          <a:spcPts val="0"/>
                        </a:spcAft>
                      </a:pPr>
                      <a:r>
                        <a:rPr lang="id-ID" sz="1400" dirty="0">
                          <a:solidFill>
                            <a:srgbClr val="FF0000"/>
                          </a:solidFill>
                          <a:effectLst/>
                        </a:rPr>
                        <a:t>Salah saji yang dapat diterima lebih besar</a:t>
                      </a:r>
                      <a:endParaRPr lang="id-ID"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c>
                  <a:txBody>
                    <a:bodyPr/>
                    <a:lstStyle/>
                    <a:p>
                      <a:pPr>
                        <a:lnSpc>
                          <a:spcPct val="107000"/>
                        </a:lnSpc>
                        <a:spcAft>
                          <a:spcPts val="0"/>
                        </a:spcAft>
                      </a:pPr>
                      <a:r>
                        <a:rPr lang="id-ID" sz="1400" dirty="0">
                          <a:solidFill>
                            <a:srgbClr val="7030A0"/>
                          </a:solidFill>
                          <a:effectLst/>
                        </a:rPr>
                        <a:t>Salah saji yang dapat diterima lebih kecil</a:t>
                      </a:r>
                      <a:endParaRPr lang="id-ID" sz="1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r>
              <a:tr h="405282">
                <a:tc>
                  <a:txBody>
                    <a:bodyPr/>
                    <a:lstStyle/>
                    <a:p>
                      <a:pPr>
                        <a:lnSpc>
                          <a:spcPct val="107000"/>
                        </a:lnSpc>
                        <a:spcAft>
                          <a:spcPts val="0"/>
                        </a:spcAft>
                      </a:pPr>
                      <a:r>
                        <a:rPr lang="id-ID" sz="1400" dirty="0">
                          <a:solidFill>
                            <a:schemeClr val="bg1"/>
                          </a:solidFill>
                          <a:effectLst/>
                        </a:rPr>
                        <a:t>Risiko bawaan-mempengaruhi estimasi salah saji dalam populasi</a:t>
                      </a:r>
                      <a:endParaRPr lang="id-ID"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c>
                  <a:txBody>
                    <a:bodyPr/>
                    <a:lstStyle/>
                    <a:p>
                      <a:pPr>
                        <a:lnSpc>
                          <a:spcPct val="107000"/>
                        </a:lnSpc>
                        <a:spcAft>
                          <a:spcPts val="0"/>
                        </a:spcAft>
                      </a:pPr>
                      <a:r>
                        <a:rPr lang="id-ID" sz="1400" dirty="0">
                          <a:solidFill>
                            <a:srgbClr val="FF0000"/>
                          </a:solidFill>
                          <a:effectLst/>
                        </a:rPr>
                        <a:t>Rendahnya tingkat risiko  bawaan</a:t>
                      </a:r>
                      <a:endParaRPr lang="id-ID"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c>
                  <a:txBody>
                    <a:bodyPr/>
                    <a:lstStyle/>
                    <a:p>
                      <a:pPr>
                        <a:lnSpc>
                          <a:spcPct val="107000"/>
                        </a:lnSpc>
                        <a:spcAft>
                          <a:spcPts val="0"/>
                        </a:spcAft>
                      </a:pPr>
                      <a:r>
                        <a:rPr lang="id-ID" sz="1400" dirty="0">
                          <a:solidFill>
                            <a:srgbClr val="7030A0"/>
                          </a:solidFill>
                          <a:effectLst/>
                        </a:rPr>
                        <a:t>Tinginya tingkat risiko  bawaan</a:t>
                      </a:r>
                      <a:endParaRPr lang="id-ID" sz="1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r>
              <a:tr h="607925">
                <a:tc>
                  <a:txBody>
                    <a:bodyPr/>
                    <a:lstStyle/>
                    <a:p>
                      <a:pPr>
                        <a:lnSpc>
                          <a:spcPct val="107000"/>
                        </a:lnSpc>
                        <a:spcAft>
                          <a:spcPts val="0"/>
                        </a:spcAft>
                      </a:pPr>
                      <a:r>
                        <a:rPr lang="id-ID" sz="1400" dirty="0">
                          <a:solidFill>
                            <a:schemeClr val="bg1"/>
                          </a:solidFill>
                          <a:effectLst/>
                        </a:rPr>
                        <a:t>Ekspektasi jumlah dan frekuensi salah saji-mempengaruhi estimasi salah saji dalam populasi</a:t>
                      </a:r>
                      <a:endParaRPr lang="id-ID"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c>
                  <a:txBody>
                    <a:bodyPr/>
                    <a:lstStyle/>
                    <a:p>
                      <a:pPr>
                        <a:lnSpc>
                          <a:spcPct val="107000"/>
                        </a:lnSpc>
                        <a:spcAft>
                          <a:spcPts val="0"/>
                        </a:spcAft>
                      </a:pPr>
                      <a:r>
                        <a:rPr lang="id-ID" sz="1400" dirty="0">
                          <a:solidFill>
                            <a:srgbClr val="FF0000"/>
                          </a:solidFill>
                          <a:effectLst/>
                        </a:rPr>
                        <a:t>Salah saji lebih kecil atau frekuensi terjadinya lebih kecil</a:t>
                      </a:r>
                      <a:endParaRPr lang="id-ID"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c>
                  <a:txBody>
                    <a:bodyPr/>
                    <a:lstStyle/>
                    <a:p>
                      <a:pPr>
                        <a:lnSpc>
                          <a:spcPct val="107000"/>
                        </a:lnSpc>
                        <a:spcAft>
                          <a:spcPts val="0"/>
                        </a:spcAft>
                      </a:pPr>
                      <a:r>
                        <a:rPr lang="id-ID" sz="1400" dirty="0">
                          <a:solidFill>
                            <a:srgbClr val="7030A0"/>
                          </a:solidFill>
                          <a:effectLst/>
                        </a:rPr>
                        <a:t>Salah saji lebih kecil atau frekuensi terjadinya lebih tinggi</a:t>
                      </a:r>
                      <a:endParaRPr lang="id-ID" sz="1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r>
              <a:tr h="202642">
                <a:tc>
                  <a:txBody>
                    <a:bodyPr/>
                    <a:lstStyle/>
                    <a:p>
                      <a:pPr>
                        <a:lnSpc>
                          <a:spcPct val="107000"/>
                        </a:lnSpc>
                        <a:spcAft>
                          <a:spcPts val="0"/>
                        </a:spcAft>
                      </a:pPr>
                      <a:r>
                        <a:rPr lang="id-ID" sz="1400" dirty="0">
                          <a:solidFill>
                            <a:schemeClr val="bg1"/>
                          </a:solidFill>
                          <a:effectLst/>
                        </a:rPr>
                        <a:t>Jumlah uang dalam populasi</a:t>
                      </a:r>
                      <a:endParaRPr lang="id-ID"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c>
                  <a:txBody>
                    <a:bodyPr/>
                    <a:lstStyle/>
                    <a:p>
                      <a:pPr>
                        <a:lnSpc>
                          <a:spcPct val="107000"/>
                        </a:lnSpc>
                        <a:spcAft>
                          <a:spcPts val="0"/>
                        </a:spcAft>
                      </a:pPr>
                      <a:r>
                        <a:rPr lang="id-ID" sz="1400" dirty="0">
                          <a:solidFill>
                            <a:srgbClr val="FF0000"/>
                          </a:solidFill>
                          <a:effectLst/>
                        </a:rPr>
                        <a:t>Saldo akun lebih sedikit</a:t>
                      </a:r>
                      <a:endParaRPr lang="id-ID"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c>
                  <a:txBody>
                    <a:bodyPr/>
                    <a:lstStyle/>
                    <a:p>
                      <a:pPr>
                        <a:lnSpc>
                          <a:spcPct val="107000"/>
                        </a:lnSpc>
                        <a:spcAft>
                          <a:spcPts val="0"/>
                        </a:spcAft>
                      </a:pPr>
                      <a:r>
                        <a:rPr lang="id-ID" sz="1400" dirty="0">
                          <a:solidFill>
                            <a:srgbClr val="7030A0"/>
                          </a:solidFill>
                          <a:effectLst/>
                        </a:rPr>
                        <a:t>Saldo akun lebih besar</a:t>
                      </a:r>
                      <a:endParaRPr lang="id-ID" sz="1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r>
              <a:tr h="810565">
                <a:tc>
                  <a:txBody>
                    <a:bodyPr/>
                    <a:lstStyle/>
                    <a:p>
                      <a:pPr>
                        <a:lnSpc>
                          <a:spcPct val="107000"/>
                        </a:lnSpc>
                        <a:spcAft>
                          <a:spcPts val="0"/>
                        </a:spcAft>
                      </a:pPr>
                      <a:r>
                        <a:rPr lang="id-ID" sz="1400" dirty="0">
                          <a:solidFill>
                            <a:schemeClr val="bg1"/>
                          </a:solidFill>
                          <a:effectLst/>
                        </a:rPr>
                        <a:t>Jumlah sampel dalama populasi</a:t>
                      </a:r>
                      <a:endParaRPr lang="id-ID"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c>
                  <a:txBody>
                    <a:bodyPr/>
                    <a:lstStyle/>
                    <a:p>
                      <a:pPr>
                        <a:lnSpc>
                          <a:spcPct val="107000"/>
                        </a:lnSpc>
                        <a:spcAft>
                          <a:spcPts val="0"/>
                        </a:spcAft>
                      </a:pPr>
                      <a:r>
                        <a:rPr lang="id-ID" sz="1400" dirty="0">
                          <a:solidFill>
                            <a:srgbClr val="FF0000"/>
                          </a:solidFill>
                          <a:effectLst/>
                        </a:rPr>
                        <a:t>Hampir tidak ada dampat terhadap jumlah sample kecuali populasinya sgt kecil</a:t>
                      </a:r>
                      <a:endParaRPr lang="id-ID"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c>
                  <a:txBody>
                    <a:bodyPr/>
                    <a:lstStyle/>
                    <a:p>
                      <a:pPr>
                        <a:lnSpc>
                          <a:spcPct val="107000"/>
                        </a:lnSpc>
                        <a:spcAft>
                          <a:spcPts val="0"/>
                        </a:spcAft>
                      </a:pPr>
                      <a:r>
                        <a:rPr lang="id-ID" sz="1400" dirty="0">
                          <a:solidFill>
                            <a:srgbClr val="7030A0"/>
                          </a:solidFill>
                          <a:effectLst/>
                        </a:rPr>
                        <a:t>Hampir tidak ada dampak terhadap jumlah sampel kecuali populainya sangat kecil</a:t>
                      </a:r>
                      <a:endParaRPr lang="id-ID" sz="1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r>
            </a:tbl>
          </a:graphicData>
        </a:graphic>
      </p:graphicFrame>
    </p:spTree>
    <p:extLst>
      <p:ext uri="{BB962C8B-B14F-4D97-AF65-F5344CB8AC3E}">
        <p14:creationId xmlns:p14="http://schemas.microsoft.com/office/powerpoint/2010/main" val="3779276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45274035"/>
              </p:ext>
            </p:extLst>
          </p:nvPr>
        </p:nvGraphicFramePr>
        <p:xfrm>
          <a:off x="0" y="1"/>
          <a:ext cx="8610599" cy="6705598"/>
        </p:xfrm>
        <a:graphic>
          <a:graphicData uri="http://schemas.openxmlformats.org/drawingml/2006/table">
            <a:tbl>
              <a:tblPr firstRow="1" firstCol="1" bandRow="1">
                <a:tableStyleId>{5C22544A-7EE6-4342-B048-85BDC9FD1C3A}</a:tableStyleId>
              </a:tblPr>
              <a:tblGrid>
                <a:gridCol w="1542236"/>
                <a:gridCol w="2877362"/>
                <a:gridCol w="1339670"/>
                <a:gridCol w="2851331"/>
              </a:tblGrid>
              <a:tr h="433596">
                <a:tc gridSpan="4">
                  <a:txBody>
                    <a:bodyPr/>
                    <a:lstStyle/>
                    <a:p>
                      <a:pPr algn="ctr">
                        <a:lnSpc>
                          <a:spcPct val="107000"/>
                        </a:lnSpc>
                        <a:spcAft>
                          <a:spcPts val="0"/>
                        </a:spcAft>
                      </a:pPr>
                      <a:r>
                        <a:rPr lang="id-ID" sz="2400" dirty="0">
                          <a:effectLst/>
                        </a:rPr>
                        <a:t>CONTOH POPULASI PIUTANG DAGANG</a:t>
                      </a:r>
                      <a:endParaRPr lang="id-ID"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0232" marR="60232" marT="0" marB="0"/>
                </a:tc>
                <a:tc hMerge="1">
                  <a:txBody>
                    <a:bodyPr/>
                    <a:lstStyle/>
                    <a:p>
                      <a:endParaRPr lang="id-ID"/>
                    </a:p>
                  </a:txBody>
                  <a:tcPr/>
                </a:tc>
                <a:tc hMerge="1">
                  <a:txBody>
                    <a:bodyPr/>
                    <a:lstStyle/>
                    <a:p>
                      <a:endParaRPr lang="id-ID"/>
                    </a:p>
                  </a:txBody>
                  <a:tcPr/>
                </a:tc>
                <a:tc hMerge="1">
                  <a:txBody>
                    <a:bodyPr/>
                    <a:lstStyle/>
                    <a:p>
                      <a:endParaRPr lang="id-ID"/>
                    </a:p>
                  </a:txBody>
                  <a:tcPr/>
                </a:tc>
              </a:tr>
              <a:tr h="534816">
                <a:tc>
                  <a:txBody>
                    <a:bodyPr/>
                    <a:lstStyle/>
                    <a:p>
                      <a:pPr algn="ctr">
                        <a:lnSpc>
                          <a:spcPct val="107000"/>
                        </a:lnSpc>
                        <a:spcAft>
                          <a:spcPts val="0"/>
                        </a:spcAft>
                      </a:pPr>
                      <a:r>
                        <a:rPr lang="id-ID" sz="1600" dirty="0">
                          <a:effectLst/>
                        </a:rPr>
                        <a:t>No. Populasi</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232" marR="60232" marT="0" marB="0"/>
                </a:tc>
                <a:tc>
                  <a:txBody>
                    <a:bodyPr/>
                    <a:lstStyle/>
                    <a:p>
                      <a:pPr algn="ctr">
                        <a:lnSpc>
                          <a:spcPct val="107000"/>
                        </a:lnSpc>
                        <a:spcAft>
                          <a:spcPts val="0"/>
                        </a:spcAft>
                      </a:pPr>
                      <a:r>
                        <a:rPr lang="id-ID" sz="1600" dirty="0">
                          <a:effectLst/>
                        </a:rPr>
                        <a:t>Jumlah tercatat ( dlm ribuah rupiah )</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232" marR="60232" marT="0" marB="0"/>
                </a:tc>
                <a:tc>
                  <a:txBody>
                    <a:bodyPr/>
                    <a:lstStyle/>
                    <a:p>
                      <a:pPr algn="ctr">
                        <a:lnSpc>
                          <a:spcPct val="107000"/>
                        </a:lnSpc>
                        <a:spcAft>
                          <a:spcPts val="0"/>
                        </a:spcAft>
                      </a:pPr>
                      <a:r>
                        <a:rPr lang="id-ID" sz="1600" dirty="0">
                          <a:effectLst/>
                        </a:rPr>
                        <a:t>No. Populasi</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232" marR="60232" marT="0" marB="0"/>
                </a:tc>
                <a:tc>
                  <a:txBody>
                    <a:bodyPr/>
                    <a:lstStyle/>
                    <a:p>
                      <a:pPr algn="ctr">
                        <a:lnSpc>
                          <a:spcPct val="107000"/>
                        </a:lnSpc>
                        <a:spcAft>
                          <a:spcPts val="0"/>
                        </a:spcAft>
                      </a:pPr>
                      <a:r>
                        <a:rPr lang="id-ID" sz="1600">
                          <a:effectLst/>
                        </a:rPr>
                        <a:t>Jumlah tercatat ( dlm ribuah rupiah )</a:t>
                      </a:r>
                      <a:endParaRPr lang="id-ID" sz="1600">
                        <a:effectLst/>
                        <a:latin typeface="Calibri" panose="020F0502020204030204" pitchFamily="34" charset="0"/>
                        <a:ea typeface="Calibri" panose="020F0502020204030204" pitchFamily="34" charset="0"/>
                        <a:cs typeface="Times New Roman" panose="02020603050405020304" pitchFamily="18" charset="0"/>
                      </a:endParaRPr>
                    </a:p>
                  </a:txBody>
                  <a:tcPr marL="60232" marR="60232" marT="0" marB="0"/>
                </a:tc>
              </a:tr>
              <a:tr h="5472169">
                <a:tc>
                  <a:txBody>
                    <a:bodyPr/>
                    <a:lstStyle/>
                    <a:p>
                      <a:pPr algn="ctr">
                        <a:lnSpc>
                          <a:spcPct val="107000"/>
                        </a:lnSpc>
                        <a:spcAft>
                          <a:spcPts val="0"/>
                        </a:spcAft>
                      </a:pPr>
                      <a:r>
                        <a:rPr lang="id-ID" sz="1600" dirty="0">
                          <a:effectLst/>
                        </a:rPr>
                        <a:t>1</a:t>
                      </a:r>
                    </a:p>
                    <a:p>
                      <a:pPr algn="ctr">
                        <a:lnSpc>
                          <a:spcPct val="107000"/>
                        </a:lnSpc>
                        <a:spcAft>
                          <a:spcPts val="0"/>
                        </a:spcAft>
                      </a:pPr>
                      <a:r>
                        <a:rPr lang="id-ID" sz="1600" dirty="0">
                          <a:effectLst/>
                        </a:rPr>
                        <a:t>2</a:t>
                      </a:r>
                    </a:p>
                    <a:p>
                      <a:pPr algn="ctr">
                        <a:lnSpc>
                          <a:spcPct val="107000"/>
                        </a:lnSpc>
                        <a:spcAft>
                          <a:spcPts val="0"/>
                        </a:spcAft>
                      </a:pPr>
                      <a:r>
                        <a:rPr lang="id-ID" sz="1600" dirty="0">
                          <a:effectLst/>
                        </a:rPr>
                        <a:t>3</a:t>
                      </a:r>
                    </a:p>
                    <a:p>
                      <a:pPr algn="ctr">
                        <a:lnSpc>
                          <a:spcPct val="107000"/>
                        </a:lnSpc>
                        <a:spcAft>
                          <a:spcPts val="0"/>
                        </a:spcAft>
                      </a:pPr>
                      <a:r>
                        <a:rPr lang="id-ID" sz="1600" dirty="0">
                          <a:effectLst/>
                        </a:rPr>
                        <a:t>4</a:t>
                      </a:r>
                    </a:p>
                    <a:p>
                      <a:pPr algn="ctr">
                        <a:lnSpc>
                          <a:spcPct val="107000"/>
                        </a:lnSpc>
                        <a:spcAft>
                          <a:spcPts val="0"/>
                        </a:spcAft>
                      </a:pPr>
                      <a:r>
                        <a:rPr lang="id-ID" sz="1600" dirty="0">
                          <a:effectLst/>
                        </a:rPr>
                        <a:t>5</a:t>
                      </a:r>
                    </a:p>
                    <a:p>
                      <a:pPr algn="ctr">
                        <a:lnSpc>
                          <a:spcPct val="107000"/>
                        </a:lnSpc>
                        <a:spcAft>
                          <a:spcPts val="0"/>
                        </a:spcAft>
                      </a:pPr>
                      <a:r>
                        <a:rPr lang="id-ID" sz="1600" dirty="0">
                          <a:effectLst/>
                        </a:rPr>
                        <a:t>6</a:t>
                      </a:r>
                    </a:p>
                    <a:p>
                      <a:pPr algn="ctr">
                        <a:lnSpc>
                          <a:spcPct val="107000"/>
                        </a:lnSpc>
                        <a:spcAft>
                          <a:spcPts val="0"/>
                        </a:spcAft>
                      </a:pPr>
                      <a:r>
                        <a:rPr lang="id-ID" sz="1600" dirty="0">
                          <a:effectLst/>
                        </a:rPr>
                        <a:t>7</a:t>
                      </a:r>
                    </a:p>
                    <a:p>
                      <a:pPr algn="ctr">
                        <a:lnSpc>
                          <a:spcPct val="107000"/>
                        </a:lnSpc>
                        <a:spcAft>
                          <a:spcPts val="0"/>
                        </a:spcAft>
                      </a:pPr>
                      <a:r>
                        <a:rPr lang="id-ID" sz="1600" dirty="0">
                          <a:effectLst/>
                        </a:rPr>
                        <a:t>8</a:t>
                      </a:r>
                    </a:p>
                    <a:p>
                      <a:pPr algn="ctr">
                        <a:lnSpc>
                          <a:spcPct val="107000"/>
                        </a:lnSpc>
                        <a:spcAft>
                          <a:spcPts val="0"/>
                        </a:spcAft>
                      </a:pPr>
                      <a:r>
                        <a:rPr lang="id-ID" sz="1600" dirty="0">
                          <a:effectLst/>
                        </a:rPr>
                        <a:t>9</a:t>
                      </a:r>
                    </a:p>
                    <a:p>
                      <a:pPr algn="ctr">
                        <a:lnSpc>
                          <a:spcPct val="107000"/>
                        </a:lnSpc>
                        <a:spcAft>
                          <a:spcPts val="0"/>
                        </a:spcAft>
                      </a:pPr>
                      <a:r>
                        <a:rPr lang="id-ID" sz="1600" dirty="0">
                          <a:effectLst/>
                        </a:rPr>
                        <a:t>10</a:t>
                      </a:r>
                    </a:p>
                    <a:p>
                      <a:pPr algn="ctr">
                        <a:lnSpc>
                          <a:spcPct val="107000"/>
                        </a:lnSpc>
                        <a:spcAft>
                          <a:spcPts val="0"/>
                        </a:spcAft>
                      </a:pPr>
                      <a:r>
                        <a:rPr lang="id-ID" sz="1600" dirty="0">
                          <a:effectLst/>
                        </a:rPr>
                        <a:t>11</a:t>
                      </a:r>
                    </a:p>
                    <a:p>
                      <a:pPr algn="ctr">
                        <a:lnSpc>
                          <a:spcPct val="107000"/>
                        </a:lnSpc>
                        <a:spcAft>
                          <a:spcPts val="0"/>
                        </a:spcAft>
                      </a:pPr>
                      <a:r>
                        <a:rPr lang="id-ID" sz="1600" dirty="0">
                          <a:effectLst/>
                        </a:rPr>
                        <a:t>12</a:t>
                      </a:r>
                    </a:p>
                    <a:p>
                      <a:pPr algn="ctr">
                        <a:lnSpc>
                          <a:spcPct val="107000"/>
                        </a:lnSpc>
                        <a:spcAft>
                          <a:spcPts val="0"/>
                        </a:spcAft>
                      </a:pPr>
                      <a:r>
                        <a:rPr lang="id-ID" sz="1600" dirty="0">
                          <a:effectLst/>
                        </a:rPr>
                        <a:t>13</a:t>
                      </a:r>
                    </a:p>
                    <a:p>
                      <a:pPr algn="ctr">
                        <a:lnSpc>
                          <a:spcPct val="107000"/>
                        </a:lnSpc>
                        <a:spcAft>
                          <a:spcPts val="0"/>
                        </a:spcAft>
                      </a:pPr>
                      <a:r>
                        <a:rPr lang="id-ID" sz="1600" dirty="0">
                          <a:effectLst/>
                        </a:rPr>
                        <a:t>14</a:t>
                      </a:r>
                    </a:p>
                    <a:p>
                      <a:pPr algn="ctr">
                        <a:lnSpc>
                          <a:spcPct val="107000"/>
                        </a:lnSpc>
                        <a:spcAft>
                          <a:spcPts val="0"/>
                        </a:spcAft>
                      </a:pPr>
                      <a:r>
                        <a:rPr lang="id-ID" sz="1600" dirty="0">
                          <a:effectLst/>
                        </a:rPr>
                        <a:t>15</a:t>
                      </a:r>
                    </a:p>
                    <a:p>
                      <a:pPr algn="ctr">
                        <a:lnSpc>
                          <a:spcPct val="107000"/>
                        </a:lnSpc>
                        <a:spcAft>
                          <a:spcPts val="0"/>
                        </a:spcAft>
                      </a:pPr>
                      <a:r>
                        <a:rPr lang="id-ID" sz="1600" dirty="0">
                          <a:effectLst/>
                        </a:rPr>
                        <a:t>16</a:t>
                      </a:r>
                    </a:p>
                    <a:p>
                      <a:pPr algn="ctr">
                        <a:lnSpc>
                          <a:spcPct val="107000"/>
                        </a:lnSpc>
                        <a:spcAft>
                          <a:spcPts val="0"/>
                        </a:spcAft>
                      </a:pPr>
                      <a:r>
                        <a:rPr lang="id-ID" sz="1600" dirty="0">
                          <a:effectLst/>
                        </a:rPr>
                        <a:t>17</a:t>
                      </a:r>
                    </a:p>
                    <a:p>
                      <a:pPr algn="ctr">
                        <a:lnSpc>
                          <a:spcPct val="107000"/>
                        </a:lnSpc>
                        <a:spcAft>
                          <a:spcPts val="0"/>
                        </a:spcAft>
                      </a:pPr>
                      <a:r>
                        <a:rPr lang="id-ID" sz="1600" dirty="0">
                          <a:effectLst/>
                        </a:rPr>
                        <a:t>18</a:t>
                      </a:r>
                    </a:p>
                    <a:p>
                      <a:pPr algn="ctr">
                        <a:lnSpc>
                          <a:spcPct val="107000"/>
                        </a:lnSpc>
                        <a:spcAft>
                          <a:spcPts val="0"/>
                        </a:spcAft>
                      </a:pPr>
                      <a:r>
                        <a:rPr lang="id-ID" sz="1600" dirty="0">
                          <a:effectLst/>
                        </a:rPr>
                        <a:t>19</a:t>
                      </a:r>
                    </a:p>
                    <a:p>
                      <a:pPr algn="ctr">
                        <a:lnSpc>
                          <a:spcPct val="107000"/>
                        </a:lnSpc>
                        <a:spcAft>
                          <a:spcPts val="0"/>
                        </a:spcAft>
                      </a:pPr>
                      <a:r>
                        <a:rPr lang="id-ID" sz="1600" dirty="0">
                          <a:effectLst/>
                        </a:rPr>
                        <a:t>20</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232" marR="60232" marT="0" marB="0"/>
                </a:tc>
                <a:tc>
                  <a:txBody>
                    <a:bodyPr/>
                    <a:lstStyle/>
                    <a:p>
                      <a:pPr algn="r">
                        <a:lnSpc>
                          <a:spcPct val="107000"/>
                        </a:lnSpc>
                        <a:spcAft>
                          <a:spcPts val="0"/>
                        </a:spcAft>
                      </a:pPr>
                      <a:r>
                        <a:rPr lang="id-ID" sz="1600" dirty="0">
                          <a:effectLst/>
                        </a:rPr>
                        <a:t>1410</a:t>
                      </a:r>
                    </a:p>
                    <a:p>
                      <a:pPr algn="r">
                        <a:lnSpc>
                          <a:spcPct val="107000"/>
                        </a:lnSpc>
                        <a:spcAft>
                          <a:spcPts val="0"/>
                        </a:spcAft>
                      </a:pPr>
                      <a:r>
                        <a:rPr lang="id-ID" sz="1600" dirty="0">
                          <a:effectLst/>
                        </a:rPr>
                        <a:t>9130</a:t>
                      </a:r>
                    </a:p>
                    <a:p>
                      <a:pPr algn="r">
                        <a:lnSpc>
                          <a:spcPct val="107000"/>
                        </a:lnSpc>
                        <a:spcAft>
                          <a:spcPts val="0"/>
                        </a:spcAft>
                      </a:pPr>
                      <a:r>
                        <a:rPr lang="id-ID" sz="1600" dirty="0">
                          <a:effectLst/>
                        </a:rPr>
                        <a:t>660</a:t>
                      </a:r>
                    </a:p>
                    <a:p>
                      <a:pPr algn="r">
                        <a:lnSpc>
                          <a:spcPct val="107000"/>
                        </a:lnSpc>
                        <a:spcAft>
                          <a:spcPts val="0"/>
                        </a:spcAft>
                      </a:pPr>
                      <a:r>
                        <a:rPr lang="id-ID" sz="1600" dirty="0">
                          <a:effectLst/>
                        </a:rPr>
                        <a:t>3355</a:t>
                      </a:r>
                    </a:p>
                    <a:p>
                      <a:pPr algn="r">
                        <a:lnSpc>
                          <a:spcPct val="107000"/>
                        </a:lnSpc>
                        <a:spcAft>
                          <a:spcPts val="0"/>
                        </a:spcAft>
                      </a:pPr>
                      <a:r>
                        <a:rPr lang="id-ID" sz="1600" dirty="0">
                          <a:effectLst/>
                        </a:rPr>
                        <a:t>5725</a:t>
                      </a:r>
                    </a:p>
                    <a:p>
                      <a:pPr algn="r">
                        <a:lnSpc>
                          <a:spcPct val="107000"/>
                        </a:lnSpc>
                        <a:spcAft>
                          <a:spcPts val="0"/>
                        </a:spcAft>
                      </a:pPr>
                      <a:r>
                        <a:rPr lang="id-ID" sz="1600" dirty="0">
                          <a:effectLst/>
                        </a:rPr>
                        <a:t>8210</a:t>
                      </a:r>
                    </a:p>
                    <a:p>
                      <a:pPr algn="r">
                        <a:lnSpc>
                          <a:spcPct val="107000"/>
                        </a:lnSpc>
                        <a:spcAft>
                          <a:spcPts val="0"/>
                        </a:spcAft>
                      </a:pPr>
                      <a:r>
                        <a:rPr lang="id-ID" sz="1600" dirty="0">
                          <a:effectLst/>
                        </a:rPr>
                        <a:t>580</a:t>
                      </a:r>
                    </a:p>
                    <a:p>
                      <a:pPr algn="r">
                        <a:lnSpc>
                          <a:spcPct val="107000"/>
                        </a:lnSpc>
                        <a:spcAft>
                          <a:spcPts val="0"/>
                        </a:spcAft>
                      </a:pPr>
                      <a:r>
                        <a:rPr lang="id-ID" sz="1600" dirty="0">
                          <a:effectLst/>
                        </a:rPr>
                        <a:t>44110</a:t>
                      </a:r>
                    </a:p>
                    <a:p>
                      <a:pPr algn="r">
                        <a:lnSpc>
                          <a:spcPct val="107000"/>
                        </a:lnSpc>
                        <a:spcAft>
                          <a:spcPts val="0"/>
                        </a:spcAft>
                      </a:pPr>
                      <a:r>
                        <a:rPr lang="id-ID" sz="1600" dirty="0">
                          <a:effectLst/>
                        </a:rPr>
                        <a:t>825</a:t>
                      </a:r>
                    </a:p>
                    <a:p>
                      <a:pPr algn="r">
                        <a:lnSpc>
                          <a:spcPct val="107000"/>
                        </a:lnSpc>
                        <a:spcAft>
                          <a:spcPts val="0"/>
                        </a:spcAft>
                      </a:pPr>
                      <a:r>
                        <a:rPr lang="id-ID" sz="1600" dirty="0">
                          <a:effectLst/>
                        </a:rPr>
                        <a:t>1155</a:t>
                      </a:r>
                    </a:p>
                    <a:p>
                      <a:pPr algn="r">
                        <a:lnSpc>
                          <a:spcPct val="107000"/>
                        </a:lnSpc>
                        <a:spcAft>
                          <a:spcPts val="0"/>
                        </a:spcAft>
                      </a:pPr>
                      <a:r>
                        <a:rPr lang="id-ID" sz="1600" dirty="0">
                          <a:effectLst/>
                        </a:rPr>
                        <a:t>2270</a:t>
                      </a:r>
                    </a:p>
                    <a:p>
                      <a:pPr algn="r">
                        <a:lnSpc>
                          <a:spcPct val="107000"/>
                        </a:lnSpc>
                        <a:spcAft>
                          <a:spcPts val="0"/>
                        </a:spcAft>
                      </a:pPr>
                      <a:r>
                        <a:rPr lang="id-ID" sz="1600" dirty="0">
                          <a:effectLst/>
                        </a:rPr>
                        <a:t>50</a:t>
                      </a:r>
                    </a:p>
                    <a:p>
                      <a:pPr algn="r">
                        <a:lnSpc>
                          <a:spcPct val="107000"/>
                        </a:lnSpc>
                        <a:spcAft>
                          <a:spcPts val="0"/>
                        </a:spcAft>
                      </a:pPr>
                      <a:r>
                        <a:rPr lang="id-ID" sz="1600" dirty="0">
                          <a:effectLst/>
                        </a:rPr>
                        <a:t>5785</a:t>
                      </a:r>
                    </a:p>
                    <a:p>
                      <a:pPr algn="r">
                        <a:lnSpc>
                          <a:spcPct val="107000"/>
                        </a:lnSpc>
                        <a:spcAft>
                          <a:spcPts val="0"/>
                        </a:spcAft>
                      </a:pPr>
                      <a:r>
                        <a:rPr lang="id-ID" sz="1600" dirty="0">
                          <a:effectLst/>
                        </a:rPr>
                        <a:t>940</a:t>
                      </a:r>
                    </a:p>
                    <a:p>
                      <a:pPr algn="r">
                        <a:lnSpc>
                          <a:spcPct val="107000"/>
                        </a:lnSpc>
                        <a:spcAft>
                          <a:spcPts val="0"/>
                        </a:spcAft>
                      </a:pPr>
                      <a:r>
                        <a:rPr lang="id-ID" sz="1600" dirty="0">
                          <a:effectLst/>
                        </a:rPr>
                        <a:t>1820</a:t>
                      </a:r>
                    </a:p>
                    <a:p>
                      <a:pPr algn="r">
                        <a:lnSpc>
                          <a:spcPct val="107000"/>
                        </a:lnSpc>
                        <a:spcAft>
                          <a:spcPts val="0"/>
                        </a:spcAft>
                      </a:pPr>
                      <a:r>
                        <a:rPr lang="id-ID" sz="1600" dirty="0">
                          <a:effectLst/>
                        </a:rPr>
                        <a:t>3380</a:t>
                      </a:r>
                    </a:p>
                    <a:p>
                      <a:pPr algn="r">
                        <a:lnSpc>
                          <a:spcPct val="107000"/>
                        </a:lnSpc>
                        <a:spcAft>
                          <a:spcPts val="0"/>
                        </a:spcAft>
                      </a:pPr>
                      <a:r>
                        <a:rPr lang="id-ID" sz="1600" dirty="0">
                          <a:effectLst/>
                        </a:rPr>
                        <a:t>530</a:t>
                      </a:r>
                    </a:p>
                    <a:p>
                      <a:pPr algn="r">
                        <a:lnSpc>
                          <a:spcPct val="107000"/>
                        </a:lnSpc>
                        <a:spcAft>
                          <a:spcPts val="0"/>
                        </a:spcAft>
                      </a:pPr>
                      <a:r>
                        <a:rPr lang="id-ID" sz="1600" dirty="0">
                          <a:effectLst/>
                        </a:rPr>
                        <a:t>955</a:t>
                      </a:r>
                    </a:p>
                    <a:p>
                      <a:pPr algn="r">
                        <a:lnSpc>
                          <a:spcPct val="107000"/>
                        </a:lnSpc>
                        <a:spcAft>
                          <a:spcPts val="0"/>
                        </a:spcAft>
                      </a:pPr>
                      <a:r>
                        <a:rPr lang="id-ID" sz="1600" dirty="0">
                          <a:effectLst/>
                        </a:rPr>
                        <a:t>4400</a:t>
                      </a:r>
                    </a:p>
                    <a:p>
                      <a:pPr algn="r">
                        <a:lnSpc>
                          <a:spcPct val="107000"/>
                        </a:lnSpc>
                        <a:spcAft>
                          <a:spcPts val="0"/>
                        </a:spcAft>
                      </a:pPr>
                      <a:r>
                        <a:rPr lang="id-ID" sz="1600" dirty="0">
                          <a:effectLst/>
                        </a:rPr>
                        <a:t>17140</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232" marR="60232" marT="0" marB="0"/>
                </a:tc>
                <a:tc>
                  <a:txBody>
                    <a:bodyPr/>
                    <a:lstStyle/>
                    <a:p>
                      <a:pPr algn="ctr">
                        <a:lnSpc>
                          <a:spcPct val="107000"/>
                        </a:lnSpc>
                        <a:spcAft>
                          <a:spcPts val="0"/>
                        </a:spcAft>
                      </a:pPr>
                      <a:r>
                        <a:rPr lang="id-ID" sz="1600" dirty="0">
                          <a:effectLst/>
                        </a:rPr>
                        <a:t>21</a:t>
                      </a:r>
                    </a:p>
                    <a:p>
                      <a:pPr algn="ctr">
                        <a:lnSpc>
                          <a:spcPct val="107000"/>
                        </a:lnSpc>
                        <a:spcAft>
                          <a:spcPts val="0"/>
                        </a:spcAft>
                      </a:pPr>
                      <a:r>
                        <a:rPr lang="id-ID" sz="1600" dirty="0">
                          <a:effectLst/>
                        </a:rPr>
                        <a:t>22</a:t>
                      </a:r>
                    </a:p>
                    <a:p>
                      <a:pPr algn="ctr">
                        <a:lnSpc>
                          <a:spcPct val="107000"/>
                        </a:lnSpc>
                        <a:spcAft>
                          <a:spcPts val="0"/>
                        </a:spcAft>
                      </a:pPr>
                      <a:r>
                        <a:rPr lang="id-ID" sz="1600" dirty="0">
                          <a:effectLst/>
                        </a:rPr>
                        <a:t>23</a:t>
                      </a:r>
                    </a:p>
                    <a:p>
                      <a:pPr algn="ctr">
                        <a:lnSpc>
                          <a:spcPct val="107000"/>
                        </a:lnSpc>
                        <a:spcAft>
                          <a:spcPts val="0"/>
                        </a:spcAft>
                      </a:pPr>
                      <a:r>
                        <a:rPr lang="id-ID" sz="1600" dirty="0">
                          <a:effectLst/>
                        </a:rPr>
                        <a:t>24</a:t>
                      </a:r>
                    </a:p>
                    <a:p>
                      <a:pPr algn="ctr">
                        <a:lnSpc>
                          <a:spcPct val="107000"/>
                        </a:lnSpc>
                        <a:spcAft>
                          <a:spcPts val="0"/>
                        </a:spcAft>
                      </a:pPr>
                      <a:r>
                        <a:rPr lang="id-ID" sz="1600" dirty="0">
                          <a:effectLst/>
                        </a:rPr>
                        <a:t>25</a:t>
                      </a:r>
                    </a:p>
                    <a:p>
                      <a:pPr algn="ctr">
                        <a:lnSpc>
                          <a:spcPct val="107000"/>
                        </a:lnSpc>
                        <a:spcAft>
                          <a:spcPts val="0"/>
                        </a:spcAft>
                      </a:pPr>
                      <a:r>
                        <a:rPr lang="id-ID" sz="1600" dirty="0">
                          <a:effectLst/>
                        </a:rPr>
                        <a:t>26</a:t>
                      </a:r>
                    </a:p>
                    <a:p>
                      <a:pPr algn="ctr">
                        <a:lnSpc>
                          <a:spcPct val="107000"/>
                        </a:lnSpc>
                        <a:spcAft>
                          <a:spcPts val="0"/>
                        </a:spcAft>
                      </a:pPr>
                      <a:r>
                        <a:rPr lang="id-ID" sz="1600" dirty="0">
                          <a:effectLst/>
                        </a:rPr>
                        <a:t>27</a:t>
                      </a:r>
                    </a:p>
                    <a:p>
                      <a:pPr algn="ctr">
                        <a:lnSpc>
                          <a:spcPct val="107000"/>
                        </a:lnSpc>
                        <a:spcAft>
                          <a:spcPts val="0"/>
                        </a:spcAft>
                      </a:pPr>
                      <a:r>
                        <a:rPr lang="id-ID" sz="1600" dirty="0">
                          <a:effectLst/>
                        </a:rPr>
                        <a:t>28</a:t>
                      </a:r>
                    </a:p>
                    <a:p>
                      <a:pPr algn="ctr">
                        <a:lnSpc>
                          <a:spcPct val="107000"/>
                        </a:lnSpc>
                        <a:spcAft>
                          <a:spcPts val="0"/>
                        </a:spcAft>
                      </a:pPr>
                      <a:r>
                        <a:rPr lang="id-ID" sz="1600" dirty="0">
                          <a:effectLst/>
                        </a:rPr>
                        <a:t>29</a:t>
                      </a:r>
                    </a:p>
                    <a:p>
                      <a:pPr algn="ctr">
                        <a:lnSpc>
                          <a:spcPct val="107000"/>
                        </a:lnSpc>
                        <a:spcAft>
                          <a:spcPts val="0"/>
                        </a:spcAft>
                      </a:pPr>
                      <a:r>
                        <a:rPr lang="id-ID" sz="1600" dirty="0">
                          <a:effectLst/>
                        </a:rPr>
                        <a:t>30</a:t>
                      </a:r>
                    </a:p>
                    <a:p>
                      <a:pPr algn="ctr">
                        <a:lnSpc>
                          <a:spcPct val="107000"/>
                        </a:lnSpc>
                        <a:spcAft>
                          <a:spcPts val="0"/>
                        </a:spcAft>
                      </a:pPr>
                      <a:r>
                        <a:rPr lang="id-ID" sz="1600" dirty="0">
                          <a:effectLst/>
                        </a:rPr>
                        <a:t>31</a:t>
                      </a:r>
                    </a:p>
                    <a:p>
                      <a:pPr algn="ctr">
                        <a:lnSpc>
                          <a:spcPct val="107000"/>
                        </a:lnSpc>
                        <a:spcAft>
                          <a:spcPts val="0"/>
                        </a:spcAft>
                      </a:pPr>
                      <a:r>
                        <a:rPr lang="id-ID" sz="1600" dirty="0">
                          <a:effectLst/>
                        </a:rPr>
                        <a:t>32</a:t>
                      </a:r>
                    </a:p>
                    <a:p>
                      <a:pPr algn="ctr">
                        <a:lnSpc>
                          <a:spcPct val="107000"/>
                        </a:lnSpc>
                        <a:spcAft>
                          <a:spcPts val="0"/>
                        </a:spcAft>
                      </a:pPr>
                      <a:r>
                        <a:rPr lang="id-ID" sz="1600" dirty="0">
                          <a:effectLst/>
                        </a:rPr>
                        <a:t>33</a:t>
                      </a:r>
                    </a:p>
                    <a:p>
                      <a:pPr algn="ctr">
                        <a:lnSpc>
                          <a:spcPct val="107000"/>
                        </a:lnSpc>
                        <a:spcAft>
                          <a:spcPts val="0"/>
                        </a:spcAft>
                      </a:pPr>
                      <a:r>
                        <a:rPr lang="id-ID" sz="1600" dirty="0">
                          <a:effectLst/>
                        </a:rPr>
                        <a:t>34</a:t>
                      </a:r>
                    </a:p>
                    <a:p>
                      <a:pPr algn="ctr">
                        <a:lnSpc>
                          <a:spcPct val="107000"/>
                        </a:lnSpc>
                        <a:spcAft>
                          <a:spcPts val="0"/>
                        </a:spcAft>
                      </a:pPr>
                      <a:r>
                        <a:rPr lang="id-ID" sz="1600" dirty="0">
                          <a:effectLst/>
                        </a:rPr>
                        <a:t>35</a:t>
                      </a:r>
                    </a:p>
                    <a:p>
                      <a:pPr algn="ctr">
                        <a:lnSpc>
                          <a:spcPct val="107000"/>
                        </a:lnSpc>
                        <a:spcAft>
                          <a:spcPts val="0"/>
                        </a:spcAft>
                      </a:pPr>
                      <a:r>
                        <a:rPr lang="id-ID" sz="1600" dirty="0">
                          <a:effectLst/>
                        </a:rPr>
                        <a:t>36</a:t>
                      </a:r>
                    </a:p>
                    <a:p>
                      <a:pPr algn="ctr">
                        <a:lnSpc>
                          <a:spcPct val="107000"/>
                        </a:lnSpc>
                        <a:spcAft>
                          <a:spcPts val="0"/>
                        </a:spcAft>
                      </a:pPr>
                      <a:r>
                        <a:rPr lang="id-ID" sz="1600" dirty="0">
                          <a:effectLst/>
                        </a:rPr>
                        <a:t>37</a:t>
                      </a:r>
                    </a:p>
                    <a:p>
                      <a:pPr algn="ctr">
                        <a:lnSpc>
                          <a:spcPct val="107000"/>
                        </a:lnSpc>
                        <a:spcAft>
                          <a:spcPts val="0"/>
                        </a:spcAft>
                      </a:pPr>
                      <a:r>
                        <a:rPr lang="id-ID" sz="1600" dirty="0">
                          <a:effectLst/>
                        </a:rPr>
                        <a:t>38</a:t>
                      </a:r>
                    </a:p>
                    <a:p>
                      <a:pPr algn="ctr">
                        <a:lnSpc>
                          <a:spcPct val="107000"/>
                        </a:lnSpc>
                        <a:spcAft>
                          <a:spcPts val="0"/>
                        </a:spcAft>
                      </a:pPr>
                      <a:r>
                        <a:rPr lang="id-ID" sz="1600" dirty="0">
                          <a:effectLst/>
                        </a:rPr>
                        <a:t>39</a:t>
                      </a:r>
                    </a:p>
                    <a:p>
                      <a:pPr algn="ctr">
                        <a:lnSpc>
                          <a:spcPct val="107000"/>
                        </a:lnSpc>
                        <a:spcAft>
                          <a:spcPts val="0"/>
                        </a:spcAft>
                      </a:pPr>
                      <a:r>
                        <a:rPr lang="id-ID" sz="1600" dirty="0">
                          <a:effectLst/>
                        </a:rPr>
                        <a:t>40</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232" marR="60232" marT="0" marB="0"/>
                </a:tc>
                <a:tc>
                  <a:txBody>
                    <a:bodyPr/>
                    <a:lstStyle/>
                    <a:p>
                      <a:pPr algn="r">
                        <a:lnSpc>
                          <a:spcPct val="107000"/>
                        </a:lnSpc>
                        <a:spcAft>
                          <a:spcPts val="0"/>
                        </a:spcAft>
                      </a:pPr>
                      <a:r>
                        <a:rPr lang="id-ID" sz="1600">
                          <a:effectLst/>
                        </a:rPr>
                        <a:t>4865</a:t>
                      </a:r>
                    </a:p>
                    <a:p>
                      <a:pPr algn="r">
                        <a:lnSpc>
                          <a:spcPct val="107000"/>
                        </a:lnSpc>
                        <a:spcAft>
                          <a:spcPts val="0"/>
                        </a:spcAft>
                      </a:pPr>
                      <a:r>
                        <a:rPr lang="id-ID" sz="1600">
                          <a:effectLst/>
                        </a:rPr>
                        <a:t>770</a:t>
                      </a:r>
                    </a:p>
                    <a:p>
                      <a:pPr algn="r">
                        <a:lnSpc>
                          <a:spcPct val="107000"/>
                        </a:lnSpc>
                        <a:spcAft>
                          <a:spcPts val="0"/>
                        </a:spcAft>
                      </a:pPr>
                      <a:r>
                        <a:rPr lang="id-ID" sz="1600">
                          <a:effectLst/>
                        </a:rPr>
                        <a:t>2305</a:t>
                      </a:r>
                    </a:p>
                    <a:p>
                      <a:pPr algn="r">
                        <a:lnSpc>
                          <a:spcPct val="107000"/>
                        </a:lnSpc>
                        <a:spcAft>
                          <a:spcPts val="0"/>
                        </a:spcAft>
                      </a:pPr>
                      <a:r>
                        <a:rPr lang="id-ID" sz="1600">
                          <a:effectLst/>
                        </a:rPr>
                        <a:t>2665</a:t>
                      </a:r>
                    </a:p>
                    <a:p>
                      <a:pPr algn="r">
                        <a:lnSpc>
                          <a:spcPct val="107000"/>
                        </a:lnSpc>
                        <a:spcAft>
                          <a:spcPts val="0"/>
                        </a:spcAft>
                      </a:pPr>
                      <a:r>
                        <a:rPr lang="id-ID" sz="1600">
                          <a:effectLst/>
                        </a:rPr>
                        <a:t>1000</a:t>
                      </a:r>
                    </a:p>
                    <a:p>
                      <a:pPr algn="r">
                        <a:lnSpc>
                          <a:spcPct val="107000"/>
                        </a:lnSpc>
                        <a:spcAft>
                          <a:spcPts val="0"/>
                        </a:spcAft>
                      </a:pPr>
                      <a:r>
                        <a:rPr lang="id-ID" sz="1600">
                          <a:effectLst/>
                        </a:rPr>
                        <a:t>6225</a:t>
                      </a:r>
                    </a:p>
                    <a:p>
                      <a:pPr algn="r">
                        <a:lnSpc>
                          <a:spcPct val="107000"/>
                        </a:lnSpc>
                        <a:spcAft>
                          <a:spcPts val="0"/>
                        </a:spcAft>
                      </a:pPr>
                      <a:r>
                        <a:rPr lang="id-ID" sz="1600">
                          <a:effectLst/>
                        </a:rPr>
                        <a:t>3675</a:t>
                      </a:r>
                    </a:p>
                    <a:p>
                      <a:pPr algn="r">
                        <a:lnSpc>
                          <a:spcPct val="107000"/>
                        </a:lnSpc>
                        <a:spcAft>
                          <a:spcPts val="0"/>
                        </a:spcAft>
                      </a:pPr>
                      <a:r>
                        <a:rPr lang="id-ID" sz="1600">
                          <a:effectLst/>
                        </a:rPr>
                        <a:t>6250</a:t>
                      </a:r>
                    </a:p>
                    <a:p>
                      <a:pPr algn="r">
                        <a:lnSpc>
                          <a:spcPct val="107000"/>
                        </a:lnSpc>
                        <a:spcAft>
                          <a:spcPts val="0"/>
                        </a:spcAft>
                      </a:pPr>
                      <a:r>
                        <a:rPr lang="id-ID" sz="1600">
                          <a:effectLst/>
                        </a:rPr>
                        <a:t>1890</a:t>
                      </a:r>
                    </a:p>
                    <a:p>
                      <a:pPr algn="r">
                        <a:lnSpc>
                          <a:spcPct val="107000"/>
                        </a:lnSpc>
                        <a:spcAft>
                          <a:spcPts val="0"/>
                        </a:spcAft>
                      </a:pPr>
                      <a:r>
                        <a:rPr lang="id-ID" sz="1600">
                          <a:effectLst/>
                        </a:rPr>
                        <a:t>27705</a:t>
                      </a:r>
                    </a:p>
                    <a:p>
                      <a:pPr algn="r">
                        <a:lnSpc>
                          <a:spcPct val="107000"/>
                        </a:lnSpc>
                        <a:spcAft>
                          <a:spcPts val="0"/>
                        </a:spcAft>
                      </a:pPr>
                      <a:r>
                        <a:rPr lang="id-ID" sz="1600">
                          <a:effectLst/>
                        </a:rPr>
                        <a:t>935</a:t>
                      </a:r>
                    </a:p>
                    <a:p>
                      <a:pPr algn="r">
                        <a:lnSpc>
                          <a:spcPct val="107000"/>
                        </a:lnSpc>
                        <a:spcAft>
                          <a:spcPts val="0"/>
                        </a:spcAft>
                      </a:pPr>
                      <a:r>
                        <a:rPr lang="id-ID" sz="1600">
                          <a:effectLst/>
                        </a:rPr>
                        <a:t>5595</a:t>
                      </a:r>
                    </a:p>
                    <a:p>
                      <a:pPr algn="r">
                        <a:lnSpc>
                          <a:spcPct val="107000"/>
                        </a:lnSpc>
                        <a:spcAft>
                          <a:spcPts val="0"/>
                        </a:spcAft>
                      </a:pPr>
                      <a:r>
                        <a:rPr lang="id-ID" sz="1600">
                          <a:effectLst/>
                        </a:rPr>
                        <a:t>930</a:t>
                      </a:r>
                    </a:p>
                    <a:p>
                      <a:pPr algn="r">
                        <a:lnSpc>
                          <a:spcPct val="107000"/>
                        </a:lnSpc>
                        <a:spcAft>
                          <a:spcPts val="0"/>
                        </a:spcAft>
                      </a:pPr>
                      <a:r>
                        <a:rPr lang="id-ID" sz="1600">
                          <a:effectLst/>
                        </a:rPr>
                        <a:t>4045</a:t>
                      </a:r>
                    </a:p>
                    <a:p>
                      <a:pPr algn="r">
                        <a:lnSpc>
                          <a:spcPct val="107000"/>
                        </a:lnSpc>
                        <a:spcAft>
                          <a:spcPts val="0"/>
                        </a:spcAft>
                      </a:pPr>
                      <a:r>
                        <a:rPr lang="id-ID" sz="1600">
                          <a:effectLst/>
                        </a:rPr>
                        <a:t>9480</a:t>
                      </a:r>
                    </a:p>
                    <a:p>
                      <a:pPr algn="r">
                        <a:lnSpc>
                          <a:spcPct val="107000"/>
                        </a:lnSpc>
                        <a:spcAft>
                          <a:spcPts val="0"/>
                        </a:spcAft>
                      </a:pPr>
                      <a:r>
                        <a:rPr lang="id-ID" sz="1600">
                          <a:effectLst/>
                        </a:rPr>
                        <a:t>360</a:t>
                      </a:r>
                    </a:p>
                    <a:p>
                      <a:pPr algn="r">
                        <a:lnSpc>
                          <a:spcPct val="107000"/>
                        </a:lnSpc>
                        <a:spcAft>
                          <a:spcPts val="0"/>
                        </a:spcAft>
                      </a:pPr>
                      <a:r>
                        <a:rPr lang="id-ID" sz="1600">
                          <a:effectLst/>
                        </a:rPr>
                        <a:t>1145</a:t>
                      </a:r>
                    </a:p>
                    <a:p>
                      <a:pPr algn="r">
                        <a:lnSpc>
                          <a:spcPct val="107000"/>
                        </a:lnSpc>
                        <a:spcAft>
                          <a:spcPts val="0"/>
                        </a:spcAft>
                      </a:pPr>
                      <a:r>
                        <a:rPr lang="id-ID" sz="1600">
                          <a:effectLst/>
                        </a:rPr>
                        <a:t>6400</a:t>
                      </a:r>
                    </a:p>
                    <a:p>
                      <a:pPr algn="r">
                        <a:lnSpc>
                          <a:spcPct val="107000"/>
                        </a:lnSpc>
                        <a:spcAft>
                          <a:spcPts val="0"/>
                        </a:spcAft>
                      </a:pPr>
                      <a:r>
                        <a:rPr lang="id-ID" sz="1600">
                          <a:effectLst/>
                        </a:rPr>
                        <a:t>100</a:t>
                      </a:r>
                    </a:p>
                    <a:p>
                      <a:pPr algn="r">
                        <a:lnSpc>
                          <a:spcPct val="107000"/>
                        </a:lnSpc>
                        <a:spcAft>
                          <a:spcPts val="0"/>
                        </a:spcAft>
                      </a:pPr>
                      <a:r>
                        <a:rPr lang="id-ID" sz="1600">
                          <a:effectLst/>
                        </a:rPr>
                        <a:t>8435</a:t>
                      </a:r>
                      <a:endParaRPr lang="id-ID" sz="1600">
                        <a:effectLst/>
                        <a:latin typeface="Calibri" panose="020F0502020204030204" pitchFamily="34" charset="0"/>
                        <a:ea typeface="Calibri" panose="020F0502020204030204" pitchFamily="34" charset="0"/>
                        <a:cs typeface="Times New Roman" panose="02020603050405020304" pitchFamily="18" charset="0"/>
                      </a:endParaRPr>
                    </a:p>
                  </a:txBody>
                  <a:tcPr marL="60232" marR="60232" marT="0" marB="0"/>
                </a:tc>
              </a:tr>
              <a:tr h="265017">
                <a:tc>
                  <a:txBody>
                    <a:bodyPr/>
                    <a:lstStyle/>
                    <a:p>
                      <a:pPr>
                        <a:lnSpc>
                          <a:spcPct val="107000"/>
                        </a:lnSpc>
                        <a:spcAft>
                          <a:spcPts val="0"/>
                        </a:spcAft>
                      </a:pPr>
                      <a:r>
                        <a:rPr lang="id-ID" sz="1600" dirty="0">
                          <a:effectLst/>
                        </a:rPr>
                        <a:t> </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232" marR="60232" marT="0" marB="0"/>
                </a:tc>
                <a:tc>
                  <a:txBody>
                    <a:bodyPr/>
                    <a:lstStyle/>
                    <a:p>
                      <a:pPr>
                        <a:lnSpc>
                          <a:spcPct val="107000"/>
                        </a:lnSpc>
                        <a:spcAft>
                          <a:spcPts val="0"/>
                        </a:spcAft>
                      </a:pPr>
                      <a:r>
                        <a:rPr lang="id-ID" sz="1600" dirty="0">
                          <a:effectLst/>
                        </a:rPr>
                        <a:t> </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232" marR="60232" marT="0" marB="0"/>
                </a:tc>
                <a:tc>
                  <a:txBody>
                    <a:bodyPr/>
                    <a:lstStyle/>
                    <a:p>
                      <a:pPr algn="ctr">
                        <a:lnSpc>
                          <a:spcPct val="107000"/>
                        </a:lnSpc>
                        <a:spcAft>
                          <a:spcPts val="0"/>
                        </a:spcAft>
                      </a:pPr>
                      <a:r>
                        <a:rPr lang="id-ID" sz="1600" dirty="0">
                          <a:effectLst/>
                        </a:rPr>
                        <a:t> </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232" marR="60232" marT="0" marB="0"/>
                </a:tc>
                <a:tc>
                  <a:txBody>
                    <a:bodyPr/>
                    <a:lstStyle/>
                    <a:p>
                      <a:pPr algn="r">
                        <a:lnSpc>
                          <a:spcPct val="107000"/>
                        </a:lnSpc>
                        <a:spcAft>
                          <a:spcPts val="0"/>
                        </a:spcAft>
                      </a:pPr>
                      <a:r>
                        <a:rPr lang="id-ID" sz="1600" dirty="0">
                          <a:effectLst/>
                        </a:rPr>
                        <a:t>207295</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232" marR="60232" marT="0" marB="0"/>
                </a:tc>
              </a:tr>
            </a:tbl>
          </a:graphicData>
        </a:graphic>
      </p:graphicFrame>
    </p:spTree>
    <p:extLst>
      <p:ext uri="{BB962C8B-B14F-4D97-AF65-F5344CB8AC3E}">
        <p14:creationId xmlns:p14="http://schemas.microsoft.com/office/powerpoint/2010/main" val="41849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697" y="152400"/>
            <a:ext cx="7924801" cy="1066800"/>
          </a:xfrm>
        </p:spPr>
        <p:txBody>
          <a:bodyPr/>
          <a:lstStyle/>
          <a:p>
            <a:pPr algn="ctr"/>
            <a:r>
              <a:rPr lang="id-ID" dirty="0" smtClean="0">
                <a:solidFill>
                  <a:srgbClr val="00B050"/>
                </a:solidFill>
              </a:rPr>
              <a:t>PENGAMBILAN SAMPEL UNIT </a:t>
            </a:r>
            <a:r>
              <a:rPr lang="id-ID" dirty="0" smtClean="0">
                <a:solidFill>
                  <a:srgbClr val="C00000"/>
                </a:solidFill>
              </a:rPr>
              <a:t>MONETER</a:t>
            </a:r>
            <a:r>
              <a:rPr lang="id-ID" dirty="0" smtClean="0">
                <a:solidFill>
                  <a:srgbClr val="00B050"/>
                </a:solidFill>
              </a:rPr>
              <a:t/>
            </a:r>
            <a:br>
              <a:rPr lang="id-ID" dirty="0" smtClean="0">
                <a:solidFill>
                  <a:srgbClr val="00B050"/>
                </a:solidFill>
              </a:rPr>
            </a:br>
            <a:r>
              <a:rPr lang="id-ID" sz="2800" b="1" i="1" dirty="0" smtClean="0">
                <a:solidFill>
                  <a:srgbClr val="FF0000"/>
                </a:solidFill>
              </a:rPr>
              <a:t>(MONETARY UNIT SAMPLING/MUS)</a:t>
            </a:r>
            <a:endParaRPr lang="id-ID" sz="2800" b="1" i="1" dirty="0">
              <a:solidFill>
                <a:srgbClr val="FF0000"/>
              </a:solidFill>
            </a:endParaRPr>
          </a:p>
        </p:txBody>
      </p:sp>
      <p:sp>
        <p:nvSpPr>
          <p:cNvPr id="3" name="Content Placeholder 2"/>
          <p:cNvSpPr>
            <a:spLocks noGrp="1"/>
          </p:cNvSpPr>
          <p:nvPr>
            <p:ph idx="1"/>
          </p:nvPr>
        </p:nvSpPr>
        <p:spPr>
          <a:xfrm>
            <a:off x="609598" y="1447800"/>
            <a:ext cx="8001001" cy="4593563"/>
          </a:xfrm>
        </p:spPr>
        <p:txBody>
          <a:bodyPr/>
          <a:lstStyle/>
          <a:p>
            <a:pPr marL="0" indent="0">
              <a:buNone/>
            </a:pPr>
            <a:endParaRPr lang="id-ID" dirty="0" smtClean="0"/>
          </a:p>
          <a:p>
            <a:pPr marL="0" indent="0">
              <a:buNone/>
            </a:pPr>
            <a:r>
              <a:rPr lang="id-ID" sz="3600" dirty="0" smtClean="0"/>
              <a:t>METODE PENGAMBILAN SAMPEL STATISTIK YANG PALING UMUM UNTUK PENGUJIAN PERINCIAN SALDO KRN PROSESNYA SGT SEDERHANA NAMUN HASILNYA DAPAT DINYATAKAN DALAM RUPIAH ( ATAU MATA UANG LAIN )</a:t>
            </a:r>
            <a:endParaRPr lang="id-ID" sz="3600" dirty="0"/>
          </a:p>
        </p:txBody>
      </p:sp>
    </p:spTree>
    <p:extLst>
      <p:ext uri="{BB962C8B-B14F-4D97-AF65-F5344CB8AC3E}">
        <p14:creationId xmlns:p14="http://schemas.microsoft.com/office/powerpoint/2010/main" val="3917360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3951" y="152400"/>
            <a:ext cx="7924801" cy="609600"/>
          </a:xfrm>
        </p:spPr>
        <p:txBody>
          <a:bodyPr>
            <a:normAutofit fontScale="90000"/>
          </a:bodyPr>
          <a:lstStyle/>
          <a:p>
            <a:pPr algn="ctr"/>
            <a:r>
              <a:rPr lang="id-ID" dirty="0" smtClean="0">
                <a:solidFill>
                  <a:srgbClr val="00B050"/>
                </a:solidFill>
              </a:rPr>
              <a:t>Perbedaan MUS dg sampel </a:t>
            </a:r>
            <a:r>
              <a:rPr lang="id-ID" dirty="0" smtClean="0">
                <a:solidFill>
                  <a:srgbClr val="FF0000"/>
                </a:solidFill>
              </a:rPr>
              <a:t>Nonstatistik</a:t>
            </a:r>
            <a:endParaRPr lang="id-ID" sz="2800" b="1" dirty="0">
              <a:solidFill>
                <a:srgbClr val="FF0000"/>
              </a:solidFill>
            </a:endParaRPr>
          </a:p>
        </p:txBody>
      </p:sp>
      <p:sp>
        <p:nvSpPr>
          <p:cNvPr id="3" name="Content Placeholder 2"/>
          <p:cNvSpPr>
            <a:spLocks noGrp="1"/>
          </p:cNvSpPr>
          <p:nvPr>
            <p:ph idx="1"/>
          </p:nvPr>
        </p:nvSpPr>
        <p:spPr>
          <a:xfrm>
            <a:off x="609598" y="762000"/>
            <a:ext cx="8001001" cy="5279363"/>
          </a:xfrm>
        </p:spPr>
        <p:txBody>
          <a:bodyPr/>
          <a:lstStyle/>
          <a:p>
            <a:pPr>
              <a:buAutoNum type="arabicPeriod"/>
            </a:pPr>
            <a:r>
              <a:rPr lang="id-ID" dirty="0" smtClean="0"/>
              <a:t>DEFINISI DARI UNIT PENGAMBILAN SAMPEL SEBAGAI NILAI UANG INDIVIDU</a:t>
            </a:r>
          </a:p>
          <a:p>
            <a:pPr>
              <a:buAutoNum type="arabicPeriod"/>
            </a:pPr>
            <a:r>
              <a:rPr lang="id-ID" dirty="0" smtClean="0"/>
              <a:t>UKURAN POPULASI BERUPA POPULASI UANG YG TERCATAT</a:t>
            </a:r>
          </a:p>
          <a:p>
            <a:pPr>
              <a:buAutoNum type="arabicPeriod"/>
            </a:pPr>
            <a:r>
              <a:rPr lang="id-ID" dirty="0" smtClean="0"/>
              <a:t>SETIAP AKUN MENGGUNAKAN PENILAIAN AWAL MATERIALITAS, BUKAN SALAH SAJI YG DITERIMA</a:t>
            </a:r>
          </a:p>
          <a:p>
            <a:pPr>
              <a:buAutoNum type="arabicPeriod"/>
            </a:pPr>
            <a:r>
              <a:rPr lang="id-ID" dirty="0" smtClean="0"/>
              <a:t>JUMLAH SAMPEL DITENTUKAN MENGGUNAKAN RUMUS</a:t>
            </a:r>
          </a:p>
          <a:p>
            <a:pPr>
              <a:buAutoNum type="arabicPeriod"/>
            </a:pPr>
            <a:r>
              <a:rPr lang="id-ID" dirty="0" smtClean="0"/>
              <a:t>ATURAN KEPUTUSAN FORMAL DIGUNAKAN UNTUK MENENTUKAN KEBERTERIMAAN POPULASI</a:t>
            </a:r>
          </a:p>
          <a:p>
            <a:pPr>
              <a:buAutoNum type="arabicPeriod"/>
            </a:pPr>
            <a:r>
              <a:rPr lang="id-ID" dirty="0" smtClean="0"/>
              <a:t>PEMILIHAN SAMPEL DILAKUKAN MENGGUNAKAN PPS</a:t>
            </a:r>
          </a:p>
          <a:p>
            <a:pPr>
              <a:buAutoNum type="arabicPeriod"/>
            </a:pPr>
            <a:r>
              <a:rPr lang="id-ID" dirty="0" smtClean="0"/>
              <a:t>GENERALISASI SAMPEL KE POPULASI MENGGUNAKAN TAKNIS MUS OLEH AUDITOR</a:t>
            </a:r>
          </a:p>
          <a:p>
            <a:pPr>
              <a:buAutoNum type="alphaLcPeriod"/>
            </a:pPr>
            <a:r>
              <a:rPr lang="id-ID" dirty="0" smtClean="0"/>
              <a:t>GENERALISASI KETIKA SALAH SAJI TIDAK DITEMUKAN</a:t>
            </a:r>
          </a:p>
          <a:p>
            <a:pPr>
              <a:buAutoNum type="alphaLcPeriod"/>
            </a:pPr>
            <a:r>
              <a:rPr lang="id-ID" smtClean="0"/>
              <a:t>GENERALISASI KETIKA SALAH SAJI DITEMUKAN</a:t>
            </a:r>
            <a:endParaRPr lang="id-ID" dirty="0" smtClean="0"/>
          </a:p>
        </p:txBody>
      </p:sp>
    </p:spTree>
    <p:extLst>
      <p:ext uri="{BB962C8B-B14F-4D97-AF65-F5344CB8AC3E}">
        <p14:creationId xmlns:p14="http://schemas.microsoft.com/office/powerpoint/2010/main" val="4597479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3951" y="152400"/>
            <a:ext cx="7924801" cy="685800"/>
          </a:xfrm>
        </p:spPr>
        <p:txBody>
          <a:bodyPr>
            <a:normAutofit/>
          </a:bodyPr>
          <a:lstStyle/>
          <a:p>
            <a:pPr>
              <a:buAutoNum type="arabicPeriod"/>
            </a:pPr>
            <a:r>
              <a:rPr lang="id-ID" sz="2000" dirty="0" smtClean="0">
                <a:solidFill>
                  <a:srgbClr val="00B050"/>
                </a:solidFill>
              </a:rPr>
              <a:t>Penjelasan ...</a:t>
            </a:r>
            <a:br>
              <a:rPr lang="id-ID" sz="2000" dirty="0" smtClean="0">
                <a:solidFill>
                  <a:srgbClr val="00B050"/>
                </a:solidFill>
              </a:rPr>
            </a:br>
            <a:r>
              <a:rPr lang="id-ID" sz="1600" b="1" dirty="0" smtClean="0">
                <a:solidFill>
                  <a:srgbClr val="FF0000"/>
                </a:solidFill>
              </a:rPr>
              <a:t>GENERALISASI </a:t>
            </a:r>
            <a:r>
              <a:rPr lang="id-ID" sz="1600" b="1" dirty="0">
                <a:solidFill>
                  <a:srgbClr val="FF0000"/>
                </a:solidFill>
              </a:rPr>
              <a:t>SAMPEL KE POPULASI MENGGUNAKAN TAKNIS MUS OLEH AUDITOR</a:t>
            </a:r>
          </a:p>
        </p:txBody>
      </p:sp>
      <p:sp>
        <p:nvSpPr>
          <p:cNvPr id="3" name="Content Placeholder 2"/>
          <p:cNvSpPr>
            <a:spLocks noGrp="1"/>
          </p:cNvSpPr>
          <p:nvPr>
            <p:ph idx="1"/>
          </p:nvPr>
        </p:nvSpPr>
        <p:spPr>
          <a:xfrm>
            <a:off x="609598" y="914401"/>
            <a:ext cx="8001001" cy="5154258"/>
          </a:xfrm>
        </p:spPr>
        <p:txBody>
          <a:bodyPr>
            <a:normAutofit fontScale="92500" lnSpcReduction="20000"/>
          </a:bodyPr>
          <a:lstStyle/>
          <a:p>
            <a:pPr marL="0" indent="0">
              <a:buNone/>
            </a:pPr>
            <a:r>
              <a:rPr lang="id-ID" dirty="0" smtClean="0"/>
              <a:t>Contoh :</a:t>
            </a:r>
          </a:p>
          <a:p>
            <a:pPr>
              <a:buAutoNum type="arabicPeriod"/>
            </a:pPr>
            <a:endParaRPr lang="id-ID" dirty="0"/>
          </a:p>
          <a:p>
            <a:pPr>
              <a:buAutoNum type="arabicPeriod"/>
            </a:pPr>
            <a:endParaRPr lang="id-ID" dirty="0" smtClean="0"/>
          </a:p>
          <a:p>
            <a:pPr>
              <a:buAutoNum type="arabicPeriod"/>
            </a:pPr>
            <a:endParaRPr lang="id-ID" dirty="0"/>
          </a:p>
          <a:p>
            <a:pPr>
              <a:buAutoNum type="arabicPeriod"/>
            </a:pPr>
            <a:endParaRPr lang="id-ID" dirty="0" smtClean="0"/>
          </a:p>
          <a:p>
            <a:pPr>
              <a:buAutoNum type="arabicPeriod"/>
            </a:pPr>
            <a:endParaRPr lang="id-ID" dirty="0"/>
          </a:p>
          <a:p>
            <a:pPr>
              <a:buAutoNum type="arabicPeriod"/>
            </a:pPr>
            <a:endParaRPr lang="id-ID" dirty="0" smtClean="0"/>
          </a:p>
          <a:p>
            <a:pPr>
              <a:buAutoNum type="arabicPeriod"/>
            </a:pPr>
            <a:endParaRPr lang="id-ID" dirty="0"/>
          </a:p>
          <a:p>
            <a:pPr>
              <a:buAutoNum type="arabicPeriod"/>
            </a:pPr>
            <a:endParaRPr lang="id-ID" dirty="0" smtClean="0"/>
          </a:p>
          <a:p>
            <a:pPr>
              <a:buAutoNum type="arabicPeriod"/>
            </a:pPr>
            <a:r>
              <a:rPr lang="id-ID" dirty="0" smtClean="0"/>
              <a:t>ASUMSI : Jumlah lebih saji 100%, jumlah kurang saji 100%, batas saldo saji pada ARIA 5% adalah</a:t>
            </a:r>
          </a:p>
          <a:p>
            <a:pPr>
              <a:buAutoNum type="arabicPeriod"/>
            </a:pPr>
            <a:r>
              <a:rPr lang="id-ID" dirty="0" smtClean="0"/>
              <a:t>Batas salah saji atas    = Rp 1.2M x 3% x 100%   = Rp 36 jt</a:t>
            </a:r>
          </a:p>
          <a:p>
            <a:pPr>
              <a:buAutoNum type="arabicPeriod"/>
            </a:pPr>
            <a:r>
              <a:rPr lang="id-ID" dirty="0" smtClean="0"/>
              <a:t>Batas salah saji bawah = Rp 1.2 M x 3% x 100%  = Rp 36 jt</a:t>
            </a:r>
            <a:endParaRPr lang="id-ID" dirty="0"/>
          </a:p>
          <a:p>
            <a:pPr>
              <a:buAutoNum type="arabicPeriod"/>
            </a:pPr>
            <a:r>
              <a:rPr lang="id-ID" dirty="0" smtClean="0"/>
              <a:t>GENERALISASI KETIKA SALAH SAJI TIDAK DITEMUKAN</a:t>
            </a:r>
          </a:p>
          <a:p>
            <a:pPr>
              <a:buAutoNum type="alphaLcPeriod"/>
            </a:pPr>
            <a:r>
              <a:rPr lang="id-ID" dirty="0" smtClean="0"/>
              <a:t>GENERALISASI KETIKA SALAH SAJI DITEMUKAN</a:t>
            </a:r>
          </a:p>
        </p:txBody>
      </p:sp>
    </p:spTree>
    <p:extLst>
      <p:ext uri="{BB962C8B-B14F-4D97-AF65-F5344CB8AC3E}">
        <p14:creationId xmlns:p14="http://schemas.microsoft.com/office/powerpoint/2010/main" val="19205431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381999" cy="838200"/>
          </a:xfrm>
        </p:spPr>
        <p:txBody>
          <a:bodyPr>
            <a:normAutofit/>
          </a:bodyPr>
          <a:lstStyle/>
          <a:p>
            <a:r>
              <a:rPr lang="id-ID" sz="4000" b="1" dirty="0" smtClean="0">
                <a:solidFill>
                  <a:schemeClr val="accent2"/>
                </a:solidFill>
              </a:rPr>
              <a:t>Sampling &amp; risiko sampling</a:t>
            </a:r>
            <a:endParaRPr lang="id-ID" sz="4000" b="1" dirty="0">
              <a:solidFill>
                <a:schemeClr val="accent2"/>
              </a:solidFill>
            </a:endParaRPr>
          </a:p>
        </p:txBody>
      </p:sp>
      <p:sp>
        <p:nvSpPr>
          <p:cNvPr id="3" name="Content Placeholder 2"/>
          <p:cNvSpPr>
            <a:spLocks noGrp="1"/>
          </p:cNvSpPr>
          <p:nvPr>
            <p:ph idx="1"/>
          </p:nvPr>
        </p:nvSpPr>
        <p:spPr>
          <a:xfrm>
            <a:off x="228600" y="838200"/>
            <a:ext cx="8381999" cy="5867400"/>
          </a:xfrm>
        </p:spPr>
        <p:txBody>
          <a:bodyPr>
            <a:normAutofit fontScale="85000" lnSpcReduction="20000"/>
          </a:bodyPr>
          <a:lstStyle/>
          <a:p>
            <a:pPr marL="0" indent="0" algn="just">
              <a:buNone/>
            </a:pPr>
            <a:r>
              <a:rPr lang="id-ID" sz="2800" dirty="0" smtClean="0">
                <a:solidFill>
                  <a:srgbClr val="FF0000"/>
                </a:solidFill>
              </a:rPr>
              <a:t>o. Sampling Audit  (sampling) adalah penerapan prosedur audit terhadap kurang dari 100% unsur dalam suatu populasi audit yang relevan sedemikian rupa sehingga semua unit sampling memiliki peluang yang sama untuk dipilih untuk memberikan basis memadai bagi auditor untuk menarik kesimpulan populasi secara keseluruhan</a:t>
            </a:r>
          </a:p>
          <a:p>
            <a:pPr marL="0" indent="0" algn="just">
              <a:buNone/>
            </a:pPr>
            <a:r>
              <a:rPr lang="id-ID" sz="2800" dirty="0" smtClean="0"/>
              <a:t>o. Terdapat 2 risiko dalam audit :</a:t>
            </a:r>
          </a:p>
          <a:p>
            <a:pPr marL="0" indent="0" algn="just">
              <a:buNone/>
            </a:pPr>
            <a:r>
              <a:rPr lang="id-ID" sz="2800" dirty="0" smtClean="0"/>
              <a:t>1.  Risiko nonsampling adalah risiko bahwa auditor</a:t>
            </a:r>
          </a:p>
          <a:p>
            <a:pPr marL="0" indent="0" algn="just">
              <a:buNone/>
            </a:pPr>
            <a:r>
              <a:rPr lang="id-ID" sz="2800" dirty="0"/>
              <a:t> </a:t>
            </a:r>
            <a:r>
              <a:rPr lang="id-ID" sz="2800" dirty="0" smtClean="0"/>
              <a:t>    mencapai suatu kesimpulan yang salah dengan alasan</a:t>
            </a:r>
          </a:p>
          <a:p>
            <a:pPr marL="0" indent="0" algn="just">
              <a:buNone/>
            </a:pPr>
            <a:r>
              <a:rPr lang="id-ID" sz="2800" dirty="0"/>
              <a:t> </a:t>
            </a:r>
            <a:r>
              <a:rPr lang="id-ID" sz="2800" dirty="0" smtClean="0"/>
              <a:t>    apapun yang tidak terkait dengan risiko sampling</a:t>
            </a:r>
          </a:p>
          <a:p>
            <a:pPr marL="0" indent="0" algn="just">
              <a:buNone/>
            </a:pPr>
            <a:r>
              <a:rPr lang="id-ID" sz="2800" dirty="0" smtClean="0"/>
              <a:t>2. Risiko sampling adalah risiko bahwa kesimpulan auditor</a:t>
            </a:r>
          </a:p>
          <a:p>
            <a:pPr marL="0" indent="0" algn="just">
              <a:buNone/>
            </a:pPr>
            <a:r>
              <a:rPr lang="id-ID" sz="2800" dirty="0"/>
              <a:t> </a:t>
            </a:r>
            <a:r>
              <a:rPr lang="id-ID" sz="2800" dirty="0" smtClean="0"/>
              <a:t>   yang didasarkan pada suatu sampel dapat berbeda</a:t>
            </a:r>
          </a:p>
          <a:p>
            <a:pPr marL="0" indent="0" algn="just">
              <a:buNone/>
            </a:pPr>
            <a:r>
              <a:rPr lang="id-ID" sz="2800" dirty="0"/>
              <a:t> </a:t>
            </a:r>
            <a:r>
              <a:rPr lang="id-ID" sz="2800" dirty="0" smtClean="0"/>
              <a:t>   dengan kesimpulan jika prosedur audit yang sama   </a:t>
            </a:r>
          </a:p>
          <a:p>
            <a:pPr marL="0" indent="0" algn="just">
              <a:buNone/>
            </a:pPr>
            <a:r>
              <a:rPr lang="id-ID" sz="2800" dirty="0" smtClean="0"/>
              <a:t>    diterapkan pada keseluruhan populasi. Risiko sampling</a:t>
            </a:r>
          </a:p>
          <a:p>
            <a:pPr marL="0" indent="0" algn="just">
              <a:buNone/>
            </a:pPr>
            <a:r>
              <a:rPr lang="id-ID" sz="2800" dirty="0"/>
              <a:t> </a:t>
            </a:r>
            <a:r>
              <a:rPr lang="id-ID" sz="2800" dirty="0" smtClean="0"/>
              <a:t>   dapat menimbulkan 2 jenis kesimpulan yang salah</a:t>
            </a:r>
          </a:p>
          <a:p>
            <a:pPr marL="0" indent="0">
              <a:buNone/>
            </a:pPr>
            <a:endParaRPr lang="id-ID" dirty="0"/>
          </a:p>
        </p:txBody>
      </p:sp>
    </p:spTree>
    <p:extLst>
      <p:ext uri="{BB962C8B-B14F-4D97-AF65-F5344CB8AC3E}">
        <p14:creationId xmlns:p14="http://schemas.microsoft.com/office/powerpoint/2010/main" val="16564812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381999" cy="838200"/>
          </a:xfrm>
        </p:spPr>
        <p:txBody>
          <a:bodyPr>
            <a:noAutofit/>
          </a:bodyPr>
          <a:lstStyle/>
          <a:p>
            <a:pPr marL="0" indent="0"/>
            <a:r>
              <a:rPr lang="id-ID" sz="2000" dirty="0">
                <a:solidFill>
                  <a:schemeClr val="accent2"/>
                </a:solidFill>
              </a:rPr>
              <a:t>Risiko </a:t>
            </a:r>
            <a:r>
              <a:rPr lang="id-ID" sz="2000" dirty="0" smtClean="0">
                <a:solidFill>
                  <a:schemeClr val="accent2"/>
                </a:solidFill>
              </a:rPr>
              <a:t>sampling dapat </a:t>
            </a:r>
            <a:r>
              <a:rPr lang="id-ID" sz="2000" dirty="0">
                <a:solidFill>
                  <a:schemeClr val="accent2"/>
                </a:solidFill>
              </a:rPr>
              <a:t>menimbulkan 2 jenis </a:t>
            </a:r>
            <a:r>
              <a:rPr lang="id-ID" sz="2000" dirty="0">
                <a:solidFill>
                  <a:srgbClr val="FF0000"/>
                </a:solidFill>
              </a:rPr>
              <a:t>kesimpulan yang </a:t>
            </a:r>
            <a:r>
              <a:rPr lang="id-ID" sz="2000" dirty="0" smtClean="0">
                <a:solidFill>
                  <a:srgbClr val="FF0000"/>
                </a:solidFill>
              </a:rPr>
              <a:t>salah :</a:t>
            </a:r>
            <a:endParaRPr lang="id-ID" sz="2000" dirty="0">
              <a:solidFill>
                <a:srgbClr val="FF0000"/>
              </a:solidFill>
            </a:endParaRPr>
          </a:p>
        </p:txBody>
      </p:sp>
      <p:sp>
        <p:nvSpPr>
          <p:cNvPr id="3" name="Content Placeholder 2"/>
          <p:cNvSpPr>
            <a:spLocks noGrp="1"/>
          </p:cNvSpPr>
          <p:nvPr>
            <p:ph idx="1"/>
          </p:nvPr>
        </p:nvSpPr>
        <p:spPr>
          <a:xfrm>
            <a:off x="228600" y="838200"/>
            <a:ext cx="8381999" cy="5867400"/>
          </a:xfrm>
        </p:spPr>
        <p:txBody>
          <a:bodyPr>
            <a:noAutofit/>
          </a:bodyPr>
          <a:lstStyle/>
          <a:p>
            <a:pPr marL="0" indent="0" algn="just">
              <a:buNone/>
            </a:pPr>
            <a:r>
              <a:rPr lang="id-ID" sz="2200" dirty="0" smtClean="0">
                <a:solidFill>
                  <a:srgbClr val="FF0000"/>
                </a:solidFill>
              </a:rPr>
              <a:t>1. Dalam suatu pengujian pengendalian, pengendalian tersebut lebih efektif daripada kenyataannya, atau dalam suatu pengujian rinci, suatu kesalahan penyajian matrial tidak ada padahal dalam kenyatannya ada.</a:t>
            </a:r>
          </a:p>
          <a:p>
            <a:pPr algn="just">
              <a:buFont typeface="Wingdings" panose="05000000000000000000" pitchFamily="2" charset="2"/>
              <a:buChar char="Ø"/>
            </a:pPr>
            <a:r>
              <a:rPr lang="id-ID" sz="2200" dirty="0" smtClean="0">
                <a:solidFill>
                  <a:srgbClr val="FF0000"/>
                </a:solidFill>
              </a:rPr>
              <a:t>Tipe kesimpulan salah ini mempengaruhi efektifitas audit dan mempunyai kemungkinan lebih besar untuk menyebabkan suatu opini audit yang tidak tepat</a:t>
            </a:r>
          </a:p>
          <a:p>
            <a:pPr marL="0" indent="0" algn="just">
              <a:buNone/>
            </a:pPr>
            <a:endParaRPr lang="id-ID" sz="2200" dirty="0"/>
          </a:p>
          <a:p>
            <a:pPr marL="0" indent="0" algn="just">
              <a:buNone/>
            </a:pPr>
            <a:r>
              <a:rPr lang="id-ID" sz="2200" dirty="0" smtClean="0">
                <a:solidFill>
                  <a:srgbClr val="0070C0"/>
                </a:solidFill>
              </a:rPr>
              <a:t>2. Dalam suatu pengujian pengendalian, pengendalian tersebut kurang efektif daripada kenyataannya, atau dalam suatu terdapat kesalahan penyajian material, padahal kenyataanny tidak ada.</a:t>
            </a:r>
          </a:p>
          <a:p>
            <a:pPr marL="0" indent="0" algn="just">
              <a:buNone/>
            </a:pPr>
            <a:r>
              <a:rPr lang="id-ID" sz="2200" dirty="0" smtClean="0">
                <a:solidFill>
                  <a:srgbClr val="0070C0"/>
                </a:solidFill>
              </a:rPr>
              <a:t>&gt; Tipe kesimpulan salah semacam ini berdampak terhadap efisiensi audit yang biasanya akan menyebabkan adanya pekerjaan tambahan untuk menetapkan bahwa kesimpulan semula adalah tidak benar</a:t>
            </a:r>
            <a:endParaRPr lang="id-ID" sz="2200" dirty="0">
              <a:solidFill>
                <a:srgbClr val="0070C0"/>
              </a:solidFill>
            </a:endParaRPr>
          </a:p>
        </p:txBody>
      </p:sp>
    </p:spTree>
    <p:extLst>
      <p:ext uri="{BB962C8B-B14F-4D97-AF65-F5344CB8AC3E}">
        <p14:creationId xmlns:p14="http://schemas.microsoft.com/office/powerpoint/2010/main" val="11075323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62000"/>
          </a:xfrm>
        </p:spPr>
        <p:txBody>
          <a:bodyPr>
            <a:noAutofit/>
          </a:bodyPr>
          <a:lstStyle/>
          <a:p>
            <a:r>
              <a:rPr lang="id-ID" sz="2400" b="1" dirty="0">
                <a:solidFill>
                  <a:srgbClr val="0070C0"/>
                </a:solidFill>
              </a:rPr>
              <a:t>Risiko sampling – pengujian pengendalian</a:t>
            </a:r>
            <a:br>
              <a:rPr lang="id-ID" sz="2400" b="1" dirty="0">
                <a:solidFill>
                  <a:srgbClr val="0070C0"/>
                </a:solidFill>
              </a:rPr>
            </a:br>
            <a:endParaRPr lang="id-ID" sz="2400" b="1" dirty="0">
              <a:solidFill>
                <a:srgbClr val="0070C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27647984"/>
              </p:ext>
            </p:extLst>
          </p:nvPr>
        </p:nvGraphicFramePr>
        <p:xfrm>
          <a:off x="0" y="1676402"/>
          <a:ext cx="9144000" cy="5288526"/>
        </p:xfrm>
        <a:graphic>
          <a:graphicData uri="http://schemas.openxmlformats.org/drawingml/2006/table">
            <a:tbl>
              <a:tblPr firstRow="1" firstCol="1" bandRow="1">
                <a:tableStyleId>{5C22544A-7EE6-4342-B048-85BDC9FD1C3A}</a:tableStyleId>
              </a:tblPr>
              <a:tblGrid>
                <a:gridCol w="3047324"/>
                <a:gridCol w="3048338"/>
                <a:gridCol w="3048338"/>
              </a:tblGrid>
              <a:tr h="1374894">
                <a:tc rowSpan="2">
                  <a:txBody>
                    <a:bodyPr/>
                    <a:lstStyle/>
                    <a:p>
                      <a:pPr algn="ctr">
                        <a:lnSpc>
                          <a:spcPct val="107000"/>
                        </a:lnSpc>
                        <a:spcAft>
                          <a:spcPts val="0"/>
                        </a:spcAft>
                      </a:pPr>
                      <a:r>
                        <a:rPr lang="id-ID" sz="2000" dirty="0">
                          <a:effectLst/>
                        </a:rPr>
                        <a:t>SAMPEL PENGUJIAN PENGENDALIAN MENUNJUKKAN</a:t>
                      </a:r>
                      <a:endParaRPr lang="id-ID"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algn="ctr">
                        <a:lnSpc>
                          <a:spcPct val="107000"/>
                        </a:lnSpc>
                        <a:spcAft>
                          <a:spcPts val="0"/>
                        </a:spcAft>
                      </a:pPr>
                      <a:r>
                        <a:rPr lang="id-ID" sz="2000">
                          <a:effectLst/>
                        </a:rPr>
                        <a:t>EFEKTIFITAS PELAKSANAAN SEBENARNYA DARI PENGENDALIAN :</a:t>
                      </a:r>
                      <a:endParaRPr lang="id-ID"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id-ID"/>
                    </a:p>
                  </a:txBody>
                  <a:tcPr/>
                </a:tc>
              </a:tr>
              <a:tr h="1268901">
                <a:tc vMerge="1">
                  <a:txBody>
                    <a:bodyPr/>
                    <a:lstStyle/>
                    <a:p>
                      <a:endParaRPr lang="id-ID"/>
                    </a:p>
                  </a:txBody>
                  <a:tcPr/>
                </a:tc>
                <a:tc>
                  <a:txBody>
                    <a:bodyPr/>
                    <a:lstStyle/>
                    <a:p>
                      <a:pPr algn="ctr">
                        <a:lnSpc>
                          <a:spcPct val="107000"/>
                        </a:lnSpc>
                        <a:spcAft>
                          <a:spcPts val="0"/>
                        </a:spcAft>
                      </a:pPr>
                      <a:r>
                        <a:rPr lang="id-ID" sz="2000">
                          <a:effectLst/>
                        </a:rPr>
                        <a:t>MEMADAI UNTUK TINGKAT RISIKO PENGENDALIAN YANG DITETAPKAN</a:t>
                      </a:r>
                      <a:endParaRPr lang="id-ID"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d-ID" sz="2000">
                          <a:effectLst/>
                        </a:rPr>
                        <a:t>TIDAK MEMADAI UNTUK TINGKAT RISIKO PENGENDALIAN YANG DITETAPKAN</a:t>
                      </a:r>
                      <a:endParaRPr lang="id-ID"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268901">
                <a:tc>
                  <a:txBody>
                    <a:bodyPr/>
                    <a:lstStyle/>
                    <a:p>
                      <a:pPr algn="ctr">
                        <a:lnSpc>
                          <a:spcPct val="107000"/>
                        </a:lnSpc>
                        <a:spcAft>
                          <a:spcPts val="0"/>
                        </a:spcAft>
                      </a:pPr>
                      <a:r>
                        <a:rPr lang="id-ID" sz="2000" dirty="0">
                          <a:effectLst/>
                        </a:rPr>
                        <a:t>EFEKTIFITAS PELAKSANAAN MEMADAI</a:t>
                      </a:r>
                      <a:endParaRPr lang="id-ID"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d-ID" sz="2000">
                          <a:effectLst/>
                        </a:rPr>
                        <a:t>KEPUTUSAN BENAR</a:t>
                      </a:r>
                      <a:endParaRPr lang="id-ID"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d-ID" sz="2000">
                          <a:effectLst/>
                        </a:rPr>
                        <a:t>KEPUTUSAN SALAH ( RISIKO MENETAPKAN RISIKO PENGENDALIAN TERLALU RENDAH)</a:t>
                      </a:r>
                      <a:endParaRPr lang="id-ID"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268901">
                <a:tc>
                  <a:txBody>
                    <a:bodyPr/>
                    <a:lstStyle/>
                    <a:p>
                      <a:pPr algn="ctr">
                        <a:lnSpc>
                          <a:spcPct val="107000"/>
                        </a:lnSpc>
                        <a:spcAft>
                          <a:spcPts val="0"/>
                        </a:spcAft>
                      </a:pPr>
                      <a:r>
                        <a:rPr lang="id-ID" sz="2000" dirty="0">
                          <a:effectLst/>
                        </a:rPr>
                        <a:t>EFEKTIFITAS PELAKSANAAN TIDAK MEMADAI</a:t>
                      </a:r>
                      <a:endParaRPr lang="id-ID"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d-ID" sz="2000" dirty="0">
                          <a:effectLst/>
                        </a:rPr>
                        <a:t>KEPUTUSAN SALAH ( RISIKO MENETAPKAN RISIKO PENGENDALIAN TERLALU RENDAH)</a:t>
                      </a:r>
                      <a:endParaRPr lang="id-ID"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d-ID" sz="2000" dirty="0">
                          <a:effectLst/>
                        </a:rPr>
                        <a:t>KEPUTUSAN BENAR</a:t>
                      </a:r>
                      <a:endParaRPr lang="id-ID"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25512965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62000"/>
          </a:xfrm>
        </p:spPr>
        <p:txBody>
          <a:bodyPr>
            <a:noAutofit/>
          </a:bodyPr>
          <a:lstStyle/>
          <a:p>
            <a:r>
              <a:rPr lang="id-ID" sz="2400" b="1" dirty="0">
                <a:solidFill>
                  <a:srgbClr val="0070C0"/>
                </a:solidFill>
              </a:rPr>
              <a:t>Risiko sampling – pengujian </a:t>
            </a:r>
            <a:r>
              <a:rPr lang="id-ID" sz="2400" b="1" dirty="0" smtClean="0">
                <a:solidFill>
                  <a:srgbClr val="0070C0"/>
                </a:solidFill>
              </a:rPr>
              <a:t>rinci :</a:t>
            </a:r>
            <a:r>
              <a:rPr lang="id-ID" sz="2400" b="1" dirty="0">
                <a:solidFill>
                  <a:srgbClr val="0070C0"/>
                </a:solidFill>
              </a:rPr>
              <a:t/>
            </a:r>
            <a:br>
              <a:rPr lang="id-ID" sz="2400" b="1" dirty="0">
                <a:solidFill>
                  <a:srgbClr val="0070C0"/>
                </a:solidFill>
              </a:rPr>
            </a:br>
            <a:endParaRPr lang="id-ID" sz="2400" b="1" dirty="0">
              <a:solidFill>
                <a:srgbClr val="0070C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37170693"/>
              </p:ext>
            </p:extLst>
          </p:nvPr>
        </p:nvGraphicFramePr>
        <p:xfrm>
          <a:off x="0" y="1676402"/>
          <a:ext cx="9144000" cy="5181597"/>
        </p:xfrm>
        <a:graphic>
          <a:graphicData uri="http://schemas.openxmlformats.org/drawingml/2006/table">
            <a:tbl>
              <a:tblPr firstRow="1" firstCol="1" bandRow="1">
                <a:tableStyleId>{5C22544A-7EE6-4342-B048-85BDC9FD1C3A}</a:tableStyleId>
              </a:tblPr>
              <a:tblGrid>
                <a:gridCol w="3047324"/>
                <a:gridCol w="3048338"/>
                <a:gridCol w="3048338"/>
              </a:tblGrid>
              <a:tr h="1374894">
                <a:tc rowSpan="2">
                  <a:txBody>
                    <a:bodyPr/>
                    <a:lstStyle/>
                    <a:p>
                      <a:pPr algn="ctr">
                        <a:lnSpc>
                          <a:spcPct val="107000"/>
                        </a:lnSpc>
                        <a:spcAft>
                          <a:spcPts val="0"/>
                        </a:spcAft>
                      </a:pPr>
                      <a:r>
                        <a:rPr lang="id-ID" sz="2400" dirty="0">
                          <a:effectLst/>
                          <a:latin typeface="Calibri" panose="020F0502020204030204" pitchFamily="34" charset="0"/>
                          <a:ea typeface="Calibri" panose="020F0502020204030204" pitchFamily="34" charset="0"/>
                          <a:cs typeface="Times New Roman" panose="02020603050405020304" pitchFamily="18" charset="0"/>
                        </a:rPr>
                        <a:t>SAMPEL PENGUJIAN RINCI MENUNJUKKAN</a:t>
                      </a:r>
                    </a:p>
                  </a:txBody>
                  <a:tcPr marL="68580" marR="68580" marT="0" marB="0" anchor="ctr"/>
                </a:tc>
                <a:tc gridSpan="2">
                  <a:txBody>
                    <a:bodyPr/>
                    <a:lstStyle/>
                    <a:p>
                      <a:pPr algn="ctr">
                        <a:lnSpc>
                          <a:spcPct val="107000"/>
                        </a:lnSpc>
                        <a:spcAft>
                          <a:spcPts val="0"/>
                        </a:spcAft>
                      </a:pPr>
                      <a:r>
                        <a:rPr lang="id-ID" sz="2400">
                          <a:effectLst/>
                          <a:latin typeface="Calibri" panose="020F0502020204030204" pitchFamily="34" charset="0"/>
                          <a:ea typeface="Calibri" panose="020F0502020204030204" pitchFamily="34" charset="0"/>
                          <a:cs typeface="Times New Roman" panose="02020603050405020304" pitchFamily="18" charset="0"/>
                        </a:rPr>
                        <a:t>KONDISI SEBENARNYA AKUN TERSEBUT ADALAH :</a:t>
                      </a:r>
                    </a:p>
                  </a:txBody>
                  <a:tcPr marL="68580" marR="68580" marT="0" marB="0" anchor="ctr"/>
                </a:tc>
                <a:tc hMerge="1">
                  <a:txBody>
                    <a:bodyPr/>
                    <a:lstStyle/>
                    <a:p>
                      <a:endParaRPr lang="id-ID"/>
                    </a:p>
                  </a:txBody>
                  <a:tcPr/>
                </a:tc>
              </a:tr>
              <a:tr h="1268901">
                <a:tc vMerge="1">
                  <a:txBody>
                    <a:bodyPr/>
                    <a:lstStyle/>
                    <a:p>
                      <a:endParaRPr lang="id-ID"/>
                    </a:p>
                  </a:txBody>
                  <a:tcPr/>
                </a:tc>
                <a:tc>
                  <a:txBody>
                    <a:bodyPr/>
                    <a:lstStyle/>
                    <a:p>
                      <a:pPr algn="ctr">
                        <a:lnSpc>
                          <a:spcPct val="107000"/>
                        </a:lnSpc>
                        <a:spcAft>
                          <a:spcPts val="0"/>
                        </a:spcAft>
                      </a:pPr>
                      <a:r>
                        <a:rPr lang="id-ID" sz="2400">
                          <a:effectLst/>
                          <a:latin typeface="Calibri" panose="020F0502020204030204" pitchFamily="34" charset="0"/>
                          <a:ea typeface="Calibri" panose="020F0502020204030204" pitchFamily="34" charset="0"/>
                          <a:cs typeface="Times New Roman" panose="02020603050405020304" pitchFamily="18" charset="0"/>
                        </a:rPr>
                        <a:t>TIDAK BERISI KESALAHAN PENYAJIAN MATERIAL</a:t>
                      </a:r>
                    </a:p>
                  </a:txBody>
                  <a:tcPr marL="68580" marR="68580" marT="0" marB="0" anchor="ctr"/>
                </a:tc>
                <a:tc>
                  <a:txBody>
                    <a:bodyPr/>
                    <a:lstStyle/>
                    <a:p>
                      <a:pPr algn="ctr">
                        <a:lnSpc>
                          <a:spcPct val="107000"/>
                        </a:lnSpc>
                        <a:spcAft>
                          <a:spcPts val="0"/>
                        </a:spcAft>
                      </a:pPr>
                      <a:r>
                        <a:rPr lang="id-ID" sz="2400">
                          <a:effectLst/>
                          <a:latin typeface="Calibri" panose="020F0502020204030204" pitchFamily="34" charset="0"/>
                          <a:ea typeface="Calibri" panose="020F0502020204030204" pitchFamily="34" charset="0"/>
                          <a:cs typeface="Times New Roman" panose="02020603050405020304" pitchFamily="18" charset="0"/>
                        </a:rPr>
                        <a:t>BERISI KESALAHAN PENYAJIAN MATERIAL</a:t>
                      </a:r>
                    </a:p>
                  </a:txBody>
                  <a:tcPr marL="68580" marR="68580" marT="0" marB="0" anchor="ctr"/>
                </a:tc>
              </a:tr>
              <a:tr h="1268901">
                <a:tc>
                  <a:txBody>
                    <a:bodyPr/>
                    <a:lstStyle/>
                    <a:p>
                      <a:pPr algn="ctr">
                        <a:lnSpc>
                          <a:spcPct val="107000"/>
                        </a:lnSpc>
                        <a:spcAft>
                          <a:spcPts val="0"/>
                        </a:spcAft>
                      </a:pPr>
                      <a:r>
                        <a:rPr lang="id-ID" sz="2400">
                          <a:effectLst/>
                          <a:latin typeface="Calibri" panose="020F0502020204030204" pitchFamily="34" charset="0"/>
                          <a:ea typeface="Calibri" panose="020F0502020204030204" pitchFamily="34" charset="0"/>
                          <a:cs typeface="Times New Roman" panose="02020603050405020304" pitchFamily="18" charset="0"/>
                        </a:rPr>
                        <a:t>AKUN TIDAK BERISI KESALAHAN PENYAJIAN MATERIAL</a:t>
                      </a:r>
                    </a:p>
                  </a:txBody>
                  <a:tcPr marL="68580" marR="68580" marT="0" marB="0" anchor="ctr"/>
                </a:tc>
                <a:tc>
                  <a:txBody>
                    <a:bodyPr/>
                    <a:lstStyle/>
                    <a:p>
                      <a:pPr algn="ctr">
                        <a:lnSpc>
                          <a:spcPct val="107000"/>
                        </a:lnSpc>
                        <a:spcAft>
                          <a:spcPts val="0"/>
                        </a:spcAft>
                      </a:pPr>
                      <a:r>
                        <a:rPr lang="id-ID" sz="2400">
                          <a:effectLst/>
                          <a:latin typeface="Calibri" panose="020F0502020204030204" pitchFamily="34" charset="0"/>
                          <a:ea typeface="Calibri" panose="020F0502020204030204" pitchFamily="34" charset="0"/>
                          <a:cs typeface="Times New Roman" panose="02020603050405020304" pitchFamily="18" charset="0"/>
                        </a:rPr>
                        <a:t>KEPUTUSAN BENAR</a:t>
                      </a:r>
                    </a:p>
                  </a:txBody>
                  <a:tcPr marL="68580" marR="68580" marT="0" marB="0" anchor="ctr"/>
                </a:tc>
                <a:tc>
                  <a:txBody>
                    <a:bodyPr/>
                    <a:lstStyle/>
                    <a:p>
                      <a:pPr algn="ctr">
                        <a:lnSpc>
                          <a:spcPct val="107000"/>
                        </a:lnSpc>
                        <a:spcAft>
                          <a:spcPts val="0"/>
                        </a:spcAft>
                      </a:pPr>
                      <a:r>
                        <a:rPr lang="id-ID" sz="2400" dirty="0">
                          <a:effectLst/>
                          <a:latin typeface="Calibri" panose="020F0502020204030204" pitchFamily="34" charset="0"/>
                          <a:ea typeface="Calibri" panose="020F0502020204030204" pitchFamily="34" charset="0"/>
                          <a:cs typeface="Times New Roman" panose="02020603050405020304" pitchFamily="18" charset="0"/>
                        </a:rPr>
                        <a:t>KEPUTUSAN </a:t>
                      </a:r>
                      <a:r>
                        <a:rPr lang="id-ID" sz="2400" dirty="0" smtClean="0">
                          <a:effectLst/>
                          <a:latin typeface="Calibri" panose="020F0502020204030204" pitchFamily="34" charset="0"/>
                          <a:ea typeface="Calibri" panose="020F0502020204030204" pitchFamily="34" charset="0"/>
                          <a:cs typeface="Times New Roman" panose="02020603050405020304" pitchFamily="18" charset="0"/>
                        </a:rPr>
                        <a:t>SALAH           </a:t>
                      </a:r>
                      <a:r>
                        <a:rPr lang="id-ID" sz="2400" dirty="0">
                          <a:effectLst/>
                          <a:latin typeface="Calibri" panose="020F0502020204030204" pitchFamily="34" charset="0"/>
                          <a:ea typeface="Calibri" panose="020F0502020204030204" pitchFamily="34" charset="0"/>
                          <a:cs typeface="Times New Roman" panose="02020603050405020304" pitchFamily="18" charset="0"/>
                        </a:rPr>
                        <a:t>( RISIKO KELIRU MENERIMA )</a:t>
                      </a:r>
                    </a:p>
                  </a:txBody>
                  <a:tcPr marL="68580" marR="68580" marT="0" marB="0" anchor="ctr"/>
                </a:tc>
              </a:tr>
              <a:tr h="1268901">
                <a:tc>
                  <a:txBody>
                    <a:bodyPr/>
                    <a:lstStyle/>
                    <a:p>
                      <a:pPr algn="ctr">
                        <a:lnSpc>
                          <a:spcPct val="107000"/>
                        </a:lnSpc>
                        <a:spcAft>
                          <a:spcPts val="0"/>
                        </a:spcAft>
                      </a:pPr>
                      <a:r>
                        <a:rPr lang="id-ID" sz="2400">
                          <a:effectLst/>
                          <a:latin typeface="Calibri" panose="020F0502020204030204" pitchFamily="34" charset="0"/>
                          <a:ea typeface="Calibri" panose="020F0502020204030204" pitchFamily="34" charset="0"/>
                          <a:cs typeface="Times New Roman" panose="02020603050405020304" pitchFamily="18" charset="0"/>
                        </a:rPr>
                        <a:t>AKUN BERISI KESALAHAN PENYAJIAN MATERIAL</a:t>
                      </a:r>
                    </a:p>
                  </a:txBody>
                  <a:tcPr marL="68580" marR="68580" marT="0" marB="0" anchor="ctr"/>
                </a:tc>
                <a:tc>
                  <a:txBody>
                    <a:bodyPr/>
                    <a:lstStyle/>
                    <a:p>
                      <a:pPr algn="ctr">
                        <a:lnSpc>
                          <a:spcPct val="107000"/>
                        </a:lnSpc>
                        <a:spcAft>
                          <a:spcPts val="0"/>
                        </a:spcAft>
                      </a:pPr>
                      <a:r>
                        <a:rPr lang="id-ID" sz="2400" dirty="0">
                          <a:effectLst/>
                          <a:latin typeface="Calibri" panose="020F0502020204030204" pitchFamily="34" charset="0"/>
                          <a:ea typeface="Calibri" panose="020F0502020204030204" pitchFamily="34" charset="0"/>
                          <a:cs typeface="Times New Roman" panose="02020603050405020304" pitchFamily="18" charset="0"/>
                        </a:rPr>
                        <a:t>KEPUTUSAN SALAH </a:t>
                      </a:r>
                      <a:r>
                        <a:rPr lang="id-ID" sz="2400" dirty="0" smtClean="0">
                          <a:effectLst/>
                          <a:latin typeface="Calibri" panose="020F0502020204030204" pitchFamily="34" charset="0"/>
                          <a:ea typeface="Calibri" panose="020F0502020204030204" pitchFamily="34" charset="0"/>
                          <a:cs typeface="Times New Roman" panose="02020603050405020304" pitchFamily="18" charset="0"/>
                        </a:rPr>
                        <a:t>            ( </a:t>
                      </a:r>
                      <a:r>
                        <a:rPr lang="id-ID" sz="2400" dirty="0">
                          <a:effectLst/>
                          <a:latin typeface="Calibri" panose="020F0502020204030204" pitchFamily="34" charset="0"/>
                          <a:ea typeface="Calibri" panose="020F0502020204030204" pitchFamily="34" charset="0"/>
                          <a:cs typeface="Times New Roman" panose="02020603050405020304" pitchFamily="18" charset="0"/>
                        </a:rPr>
                        <a:t>RISIKO KELIRU MENOLAK )</a:t>
                      </a:r>
                    </a:p>
                  </a:txBody>
                  <a:tcPr marL="68580" marR="68580" marT="0" marB="0" anchor="ctr"/>
                </a:tc>
                <a:tc>
                  <a:txBody>
                    <a:bodyPr/>
                    <a:lstStyle/>
                    <a:p>
                      <a:pPr algn="ctr">
                        <a:lnSpc>
                          <a:spcPct val="107000"/>
                        </a:lnSpc>
                        <a:spcAft>
                          <a:spcPts val="0"/>
                        </a:spcAft>
                      </a:pPr>
                      <a:r>
                        <a:rPr lang="id-ID" sz="2400" dirty="0">
                          <a:effectLst/>
                          <a:latin typeface="Calibri" panose="020F0502020204030204" pitchFamily="34" charset="0"/>
                          <a:ea typeface="Calibri" panose="020F0502020204030204" pitchFamily="34" charset="0"/>
                          <a:cs typeface="Times New Roman" panose="02020603050405020304" pitchFamily="18" charset="0"/>
                        </a:rPr>
                        <a:t>KEPUTUSAN BENAR</a:t>
                      </a:r>
                    </a:p>
                  </a:txBody>
                  <a:tcPr marL="68580" marR="68580" marT="0" marB="0" anchor="ctr"/>
                </a:tc>
              </a:tr>
            </a:tbl>
          </a:graphicData>
        </a:graphic>
      </p:graphicFrame>
    </p:spTree>
    <p:extLst>
      <p:ext uri="{BB962C8B-B14F-4D97-AF65-F5344CB8AC3E}">
        <p14:creationId xmlns:p14="http://schemas.microsoft.com/office/powerpoint/2010/main" val="41277394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381999" cy="533400"/>
          </a:xfrm>
        </p:spPr>
        <p:txBody>
          <a:bodyPr>
            <a:noAutofit/>
          </a:bodyPr>
          <a:lstStyle/>
          <a:p>
            <a:pPr marL="0" indent="0"/>
            <a:r>
              <a:rPr lang="id-ID" sz="2800" b="1" dirty="0">
                <a:solidFill>
                  <a:srgbClr val="FF0000"/>
                </a:solidFill>
              </a:rPr>
              <a:t>SAMPLING STATISTIK VS NON STATISTIK</a:t>
            </a:r>
          </a:p>
        </p:txBody>
      </p:sp>
      <p:sp>
        <p:nvSpPr>
          <p:cNvPr id="3" name="Content Placeholder 2"/>
          <p:cNvSpPr>
            <a:spLocks noGrp="1"/>
          </p:cNvSpPr>
          <p:nvPr>
            <p:ph idx="1"/>
          </p:nvPr>
        </p:nvSpPr>
        <p:spPr>
          <a:xfrm>
            <a:off x="228600" y="838200"/>
            <a:ext cx="8381999" cy="5867400"/>
          </a:xfrm>
        </p:spPr>
        <p:txBody>
          <a:bodyPr>
            <a:noAutofit/>
          </a:bodyPr>
          <a:lstStyle/>
          <a:p>
            <a:pPr marL="0" indent="0" algn="just">
              <a:buNone/>
            </a:pPr>
            <a:r>
              <a:rPr lang="id-ID" sz="2400" dirty="0" smtClean="0">
                <a:solidFill>
                  <a:srgbClr val="0070C0"/>
                </a:solidFill>
              </a:rPr>
              <a:t>1. SAMPLING STATISTIK ADALAH SUATU PENDEKATAN SAMPLING YANG MEMILIKI KARAKTERISTIK SBB:</a:t>
            </a:r>
          </a:p>
          <a:p>
            <a:pPr algn="just">
              <a:buFont typeface="Wingdings" panose="05000000000000000000" pitchFamily="2" charset="2"/>
              <a:buChar char="Ø"/>
            </a:pPr>
            <a:r>
              <a:rPr lang="id-ID" sz="2400" dirty="0" smtClean="0">
                <a:solidFill>
                  <a:srgbClr val="0070C0"/>
                </a:solidFill>
              </a:rPr>
              <a:t>Pemilihan unsur-2 sampel dilaksanakan secara acak</a:t>
            </a:r>
          </a:p>
          <a:p>
            <a:pPr algn="just">
              <a:buFont typeface="Wingdings" panose="05000000000000000000" pitchFamily="2" charset="2"/>
              <a:buChar char="Ø"/>
            </a:pPr>
            <a:r>
              <a:rPr lang="id-ID" sz="2400" dirty="0" smtClean="0">
                <a:solidFill>
                  <a:srgbClr val="0070C0"/>
                </a:solidFill>
              </a:rPr>
              <a:t>Penggunaan teori probabilitas untuk menilai hasil sampel, termasuk untuk mengukur risiko samplig</a:t>
            </a:r>
          </a:p>
          <a:p>
            <a:pPr algn="just">
              <a:buFont typeface="Wingdings" panose="05000000000000000000" pitchFamily="2" charset="2"/>
              <a:buChar char="Ø"/>
            </a:pPr>
            <a:endParaRPr lang="id-ID" sz="2400" dirty="0">
              <a:solidFill>
                <a:srgbClr val="0070C0"/>
              </a:solidFill>
            </a:endParaRPr>
          </a:p>
          <a:p>
            <a:pPr marL="0" indent="0" algn="just">
              <a:buNone/>
            </a:pPr>
            <a:r>
              <a:rPr lang="id-ID" sz="2400" dirty="0" smtClean="0">
                <a:solidFill>
                  <a:srgbClr val="7030A0"/>
                </a:solidFill>
              </a:rPr>
              <a:t>2. SAMPLING NONSTATISTIK ADALAH PENDEKATAN SAMPLING YG TIDAK MEMILIKI KARAKTERISTIK-2 DI POINT (1)</a:t>
            </a:r>
          </a:p>
          <a:p>
            <a:pPr algn="just">
              <a:buFont typeface="Wingdings" panose="05000000000000000000" pitchFamily="2" charset="2"/>
              <a:buChar char="Ø"/>
            </a:pPr>
            <a:r>
              <a:rPr lang="id-ID" sz="2400" dirty="0" smtClean="0">
                <a:solidFill>
                  <a:srgbClr val="7030A0"/>
                </a:solidFill>
              </a:rPr>
              <a:t>Teknik sampling statistik a.l. Random sampling, systematic sampling dan stratified sampling.</a:t>
            </a:r>
          </a:p>
          <a:p>
            <a:pPr marL="0" indent="0" algn="just">
              <a:buNone/>
            </a:pPr>
            <a:r>
              <a:rPr lang="id-ID" sz="2400" dirty="0" smtClean="0">
                <a:solidFill>
                  <a:srgbClr val="7030A0"/>
                </a:solidFill>
              </a:rPr>
              <a:t>&gt; Sampling nonstatistik a.l. Haphazard sampling, block selection dan judgment selection (collings, hal 183)</a:t>
            </a:r>
            <a:endParaRPr lang="id-ID" sz="2400" dirty="0">
              <a:solidFill>
                <a:srgbClr val="7030A0"/>
              </a:solidFill>
            </a:endParaRPr>
          </a:p>
        </p:txBody>
      </p:sp>
    </p:spTree>
    <p:extLst>
      <p:ext uri="{BB962C8B-B14F-4D97-AF65-F5344CB8AC3E}">
        <p14:creationId xmlns:p14="http://schemas.microsoft.com/office/powerpoint/2010/main" val="1695228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152400"/>
            <a:ext cx="7772401" cy="838200"/>
          </a:xfrm>
        </p:spPr>
        <p:txBody>
          <a:bodyPr>
            <a:normAutofit/>
          </a:bodyPr>
          <a:lstStyle/>
          <a:p>
            <a:r>
              <a:rPr lang="id-ID" sz="3200" b="1" dirty="0" smtClean="0">
                <a:solidFill>
                  <a:srgbClr val="C00000"/>
                </a:solidFill>
              </a:rPr>
              <a:t>JENIS PENGUJIAN  :  BAGIAN YG DIUKUR</a:t>
            </a:r>
            <a:endParaRPr lang="id-ID" sz="3200" b="1" dirty="0">
              <a:solidFill>
                <a:srgbClr val="C00000"/>
              </a:solidFill>
            </a:endParaRPr>
          </a:p>
        </p:txBody>
      </p:sp>
      <p:sp>
        <p:nvSpPr>
          <p:cNvPr id="3" name="Content Placeholder 2"/>
          <p:cNvSpPr>
            <a:spLocks noGrp="1"/>
          </p:cNvSpPr>
          <p:nvPr>
            <p:ph idx="1"/>
          </p:nvPr>
        </p:nvSpPr>
        <p:spPr>
          <a:xfrm>
            <a:off x="609598" y="1219200"/>
            <a:ext cx="7772401" cy="5257800"/>
          </a:xfrm>
        </p:spPr>
        <p:txBody>
          <a:bodyPr/>
          <a:lstStyle/>
          <a:p>
            <a:endParaRPr lang="id-ID" dirty="0" smtClean="0"/>
          </a:p>
          <a:p>
            <a:pPr marL="0" indent="0">
              <a:buNone/>
            </a:pPr>
            <a:r>
              <a:rPr lang="id-ID" dirty="0" smtClean="0"/>
              <a:t>1.  PENGUJIAN PENGENDALIAN       : EFEKTIVITAS PENGOPERASIAN</a:t>
            </a:r>
          </a:p>
          <a:p>
            <a:pPr marL="0" indent="0">
              <a:buNone/>
            </a:pPr>
            <a:r>
              <a:rPr lang="id-ID" dirty="0" smtClean="0"/>
              <a:t>                                                       PENGENDALIAN INTERN</a:t>
            </a:r>
          </a:p>
          <a:p>
            <a:pPr marL="0" indent="0">
              <a:buNone/>
            </a:pPr>
            <a:endParaRPr lang="id-ID" dirty="0"/>
          </a:p>
          <a:p>
            <a:pPr marL="0" indent="0">
              <a:buNone/>
            </a:pPr>
            <a:r>
              <a:rPr lang="id-ID" dirty="0" smtClean="0"/>
              <a:t>2. PENGUJIAN SUBSTANTIF             : EFEKTIVITAS PENGENDALIAN</a:t>
            </a:r>
          </a:p>
          <a:p>
            <a:pPr marL="0" indent="0">
              <a:buNone/>
            </a:pPr>
            <a:r>
              <a:rPr lang="id-ID" dirty="0"/>
              <a:t> </a:t>
            </a:r>
            <a:r>
              <a:rPr lang="id-ID" dirty="0" smtClean="0"/>
              <a:t>   ATAS TRANSAKSI                            KETETAPAN NILAI MONETER PADA </a:t>
            </a:r>
          </a:p>
          <a:p>
            <a:pPr marL="0" indent="0">
              <a:buNone/>
            </a:pPr>
            <a:r>
              <a:rPr lang="id-ID" dirty="0"/>
              <a:t> </a:t>
            </a:r>
            <a:r>
              <a:rPr lang="id-ID" dirty="0" smtClean="0"/>
              <a:t>                                                      TRANSAKSI DLM SISITEM AKUNTANSI</a:t>
            </a:r>
          </a:p>
          <a:p>
            <a:pPr marL="0" indent="0">
              <a:buNone/>
            </a:pPr>
            <a:endParaRPr lang="id-ID" dirty="0"/>
          </a:p>
          <a:p>
            <a:pPr marL="0" indent="0">
              <a:buNone/>
            </a:pPr>
            <a:r>
              <a:rPr lang="id-ID" dirty="0" smtClean="0"/>
              <a:t>3. PENGUJIAN PERINCIAN SALDO    : JUMLAH UANG DALAM SALDO AKUN</a:t>
            </a:r>
          </a:p>
          <a:p>
            <a:pPr marL="0" indent="0">
              <a:buNone/>
            </a:pPr>
            <a:r>
              <a:rPr lang="id-ID" dirty="0"/>
              <a:t> </a:t>
            </a:r>
            <a:r>
              <a:rPr lang="id-ID" dirty="0" smtClean="0"/>
              <a:t>                                                      YG MENGALAMI SALAH SAJI SECARA</a:t>
            </a:r>
          </a:p>
          <a:p>
            <a:pPr marL="0" indent="0">
              <a:buNone/>
            </a:pPr>
            <a:r>
              <a:rPr lang="id-ID" dirty="0"/>
              <a:t> </a:t>
            </a:r>
            <a:r>
              <a:rPr lang="id-ID" dirty="0" smtClean="0"/>
              <a:t>                                                      MATERIAL        </a:t>
            </a:r>
            <a:endParaRPr lang="id-ID" dirty="0"/>
          </a:p>
        </p:txBody>
      </p:sp>
    </p:spTree>
    <p:extLst>
      <p:ext uri="{BB962C8B-B14F-4D97-AF65-F5344CB8AC3E}">
        <p14:creationId xmlns:p14="http://schemas.microsoft.com/office/powerpoint/2010/main" val="10791192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381999" cy="533400"/>
          </a:xfrm>
        </p:spPr>
        <p:txBody>
          <a:bodyPr>
            <a:noAutofit/>
          </a:bodyPr>
          <a:lstStyle/>
          <a:p>
            <a:pPr marL="0" indent="0"/>
            <a:r>
              <a:rPr lang="id-ID" sz="2800" b="1" dirty="0" smtClean="0">
                <a:solidFill>
                  <a:srgbClr val="FF0000"/>
                </a:solidFill>
              </a:rPr>
              <a:t>TAHAP-2 DALAM PENERAPAN SAMPLING :</a:t>
            </a:r>
            <a:endParaRPr lang="id-ID" sz="2800" b="1" dirty="0">
              <a:solidFill>
                <a:srgbClr val="FF0000"/>
              </a:solidFill>
            </a:endParaRPr>
          </a:p>
        </p:txBody>
      </p:sp>
      <p:sp>
        <p:nvSpPr>
          <p:cNvPr id="3" name="Content Placeholder 2"/>
          <p:cNvSpPr>
            <a:spLocks noGrp="1"/>
          </p:cNvSpPr>
          <p:nvPr>
            <p:ph idx="1"/>
          </p:nvPr>
        </p:nvSpPr>
        <p:spPr>
          <a:xfrm>
            <a:off x="228600" y="838200"/>
            <a:ext cx="8381999" cy="5867400"/>
          </a:xfrm>
        </p:spPr>
        <p:txBody>
          <a:bodyPr>
            <a:noAutofit/>
          </a:bodyPr>
          <a:lstStyle/>
          <a:p>
            <a:pPr marL="0" indent="0" algn="just">
              <a:buNone/>
            </a:pPr>
            <a:r>
              <a:rPr lang="id-ID" sz="3200" dirty="0" smtClean="0">
                <a:solidFill>
                  <a:srgbClr val="7030A0"/>
                </a:solidFill>
              </a:rPr>
              <a:t>1. PERANCANGAN UKURAN &amp; PEMILIHAN UNSUR-UNSUR SAMPEL UNTUK DIUJI</a:t>
            </a:r>
          </a:p>
          <a:p>
            <a:pPr marL="0" indent="0" algn="just">
              <a:buNone/>
            </a:pPr>
            <a:r>
              <a:rPr lang="id-ID" sz="3200" dirty="0" smtClean="0">
                <a:solidFill>
                  <a:srgbClr val="7030A0"/>
                </a:solidFill>
              </a:rPr>
              <a:t>2. PELAKSANAAN PROSEDUR AUDIT</a:t>
            </a:r>
          </a:p>
          <a:p>
            <a:pPr marL="0" indent="0" algn="just">
              <a:buNone/>
            </a:pPr>
            <a:r>
              <a:rPr lang="id-ID" sz="3200" dirty="0" smtClean="0">
                <a:solidFill>
                  <a:srgbClr val="7030A0"/>
                </a:solidFill>
              </a:rPr>
              <a:t>3. PENGEVALUASIAN HASIL SAMPLING</a:t>
            </a:r>
          </a:p>
          <a:p>
            <a:pPr algn="just">
              <a:buFont typeface="Wingdings" panose="05000000000000000000" pitchFamily="2" charset="2"/>
              <a:buChar char="Ø"/>
            </a:pPr>
            <a:r>
              <a:rPr lang="id-ID" sz="3200" dirty="0" smtClean="0">
                <a:solidFill>
                  <a:srgbClr val="7030A0"/>
                </a:solidFill>
              </a:rPr>
              <a:t>Menginvestigasi sifat dan penyebab penyimpangan / kesalahan penyajian</a:t>
            </a:r>
          </a:p>
          <a:p>
            <a:pPr marL="0" indent="0" algn="just">
              <a:buNone/>
            </a:pPr>
            <a:r>
              <a:rPr lang="id-ID" sz="3200" dirty="0" smtClean="0">
                <a:solidFill>
                  <a:srgbClr val="7030A0"/>
                </a:solidFill>
              </a:rPr>
              <a:t>&gt; Memproyeksikan kesalahan penyajian / penyimpangan dari sampel ke populasi</a:t>
            </a:r>
          </a:p>
          <a:p>
            <a:pPr marL="0" indent="0" algn="just">
              <a:buNone/>
            </a:pPr>
            <a:r>
              <a:rPr lang="id-ID" sz="3200" dirty="0" smtClean="0">
                <a:solidFill>
                  <a:srgbClr val="7030A0"/>
                </a:solidFill>
              </a:rPr>
              <a:t>&gt; Mengevaluasi hasil sampling</a:t>
            </a:r>
            <a:endParaRPr lang="id-ID" sz="3200" dirty="0">
              <a:solidFill>
                <a:srgbClr val="7030A0"/>
              </a:solidFill>
            </a:endParaRPr>
          </a:p>
        </p:txBody>
      </p:sp>
    </p:spTree>
    <p:extLst>
      <p:ext uri="{BB962C8B-B14F-4D97-AF65-F5344CB8AC3E}">
        <p14:creationId xmlns:p14="http://schemas.microsoft.com/office/powerpoint/2010/main" val="21652050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381999" cy="1295400"/>
          </a:xfrm>
        </p:spPr>
        <p:txBody>
          <a:bodyPr>
            <a:noAutofit/>
          </a:bodyPr>
          <a:lstStyle/>
          <a:p>
            <a:pPr marL="0" indent="0"/>
            <a:r>
              <a:rPr lang="id-ID" sz="2800" smtClean="0">
                <a:solidFill>
                  <a:srgbClr val="7030A0"/>
                </a:solidFill>
              </a:rPr>
              <a:t>PERANCANGAN </a:t>
            </a:r>
            <a:r>
              <a:rPr lang="id-ID" sz="2800" dirty="0">
                <a:solidFill>
                  <a:srgbClr val="7030A0"/>
                </a:solidFill>
              </a:rPr>
              <a:t>UKURAN &amp; PEMILIHAN UNSUR-UNSUR SAMPEL UNTUK DIUJI</a:t>
            </a:r>
          </a:p>
        </p:txBody>
      </p:sp>
      <p:sp>
        <p:nvSpPr>
          <p:cNvPr id="3" name="Content Placeholder 2"/>
          <p:cNvSpPr>
            <a:spLocks noGrp="1"/>
          </p:cNvSpPr>
          <p:nvPr>
            <p:ph idx="1"/>
          </p:nvPr>
        </p:nvSpPr>
        <p:spPr>
          <a:xfrm>
            <a:off x="228600" y="1295400"/>
            <a:ext cx="8381999" cy="5410200"/>
          </a:xfrm>
        </p:spPr>
        <p:txBody>
          <a:bodyPr>
            <a:noAutofit/>
          </a:bodyPr>
          <a:lstStyle/>
          <a:p>
            <a:pPr marL="0" indent="0" algn="just">
              <a:buNone/>
            </a:pPr>
            <a:r>
              <a:rPr lang="id-ID" sz="3200" dirty="0" smtClean="0">
                <a:solidFill>
                  <a:srgbClr val="7030A0"/>
                </a:solidFill>
              </a:rPr>
              <a:t>Ketika merancang suatu sampel audit, auditor harus mempertimbangkan </a:t>
            </a:r>
            <a:r>
              <a:rPr lang="id-ID" sz="3200" dirty="0" smtClean="0">
                <a:solidFill>
                  <a:srgbClr val="FF0000"/>
                </a:solidFill>
              </a:rPr>
              <a:t>tujuan prosedur audit</a:t>
            </a:r>
            <a:r>
              <a:rPr lang="id-ID" sz="3200" dirty="0" smtClean="0">
                <a:solidFill>
                  <a:srgbClr val="7030A0"/>
                </a:solidFill>
              </a:rPr>
              <a:t> &amp; </a:t>
            </a:r>
            <a:r>
              <a:rPr lang="id-ID" sz="3200" dirty="0" smtClean="0">
                <a:solidFill>
                  <a:srgbClr val="FF0000"/>
                </a:solidFill>
              </a:rPr>
              <a:t>karakteristik populasi</a:t>
            </a:r>
            <a:r>
              <a:rPr lang="id-ID" sz="3200" dirty="0" smtClean="0">
                <a:solidFill>
                  <a:srgbClr val="7030A0"/>
                </a:solidFill>
              </a:rPr>
              <a:t> yang menjadi sumber suatu sampel yang akan diambil.</a:t>
            </a:r>
            <a:endParaRPr lang="id-ID" sz="2800" dirty="0" smtClean="0">
              <a:solidFill>
                <a:srgbClr val="7030A0"/>
              </a:solidFill>
            </a:endParaRPr>
          </a:p>
          <a:p>
            <a:pPr marL="0" indent="0" algn="just">
              <a:buNone/>
            </a:pPr>
            <a:r>
              <a:rPr lang="id-ID" sz="2800" dirty="0" smtClean="0">
                <a:solidFill>
                  <a:srgbClr val="FF0000"/>
                </a:solidFill>
              </a:rPr>
              <a:t>Tujuan </a:t>
            </a:r>
            <a:r>
              <a:rPr lang="id-ID" sz="2800" dirty="0">
                <a:solidFill>
                  <a:srgbClr val="FF0000"/>
                </a:solidFill>
              </a:rPr>
              <a:t>prosedur </a:t>
            </a:r>
            <a:r>
              <a:rPr lang="id-ID" sz="2800" dirty="0" smtClean="0">
                <a:solidFill>
                  <a:srgbClr val="FF0000"/>
                </a:solidFill>
              </a:rPr>
              <a:t>audit:</a:t>
            </a:r>
            <a:r>
              <a:rPr lang="id-ID" sz="2800" dirty="0" smtClean="0">
                <a:solidFill>
                  <a:srgbClr val="00B050"/>
                </a:solidFill>
              </a:rPr>
              <a:t>tujuan spesifik yg hendak dicapai &amp; kombinasi prosedur audit untuk mencapai tujuan</a:t>
            </a:r>
          </a:p>
          <a:p>
            <a:pPr marL="0" indent="0" algn="just">
              <a:buNone/>
            </a:pPr>
            <a:r>
              <a:rPr lang="id-ID" sz="2800" dirty="0" smtClean="0">
                <a:solidFill>
                  <a:srgbClr val="FF0000"/>
                </a:solidFill>
              </a:rPr>
              <a:t>Karakteristik populasi :</a:t>
            </a:r>
            <a:r>
              <a:rPr lang="id-ID" sz="2800" dirty="0" smtClean="0">
                <a:solidFill>
                  <a:srgbClr val="00B050"/>
                </a:solidFill>
              </a:rPr>
              <a:t>penilaian tingkat kesalahan penyajian yg diperkirakan terjadi dalam populasi(dlm pengujian rinci) dg </a:t>
            </a:r>
            <a:r>
              <a:rPr lang="id-ID" sz="2800" dirty="0" smtClean="0">
                <a:solidFill>
                  <a:srgbClr val="00B050"/>
                </a:solidFill>
              </a:rPr>
              <a:t>Metode nilai tertimbang</a:t>
            </a:r>
            <a:endParaRPr lang="id-ID" sz="2800" dirty="0">
              <a:solidFill>
                <a:srgbClr val="00B050"/>
              </a:solidFill>
            </a:endParaRPr>
          </a:p>
        </p:txBody>
      </p:sp>
    </p:spTree>
    <p:extLst>
      <p:ext uri="{BB962C8B-B14F-4D97-AF65-F5344CB8AC3E}">
        <p14:creationId xmlns:p14="http://schemas.microsoft.com/office/powerpoint/2010/main" val="6710495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381999" cy="533400"/>
          </a:xfrm>
        </p:spPr>
        <p:txBody>
          <a:bodyPr>
            <a:noAutofit/>
          </a:bodyPr>
          <a:lstStyle/>
          <a:p>
            <a:pPr marL="0" indent="0"/>
            <a:r>
              <a:rPr lang="id-ID" sz="2400" b="1" dirty="0" smtClean="0">
                <a:solidFill>
                  <a:srgbClr val="FF0000"/>
                </a:solidFill>
              </a:rPr>
              <a:t>Menentukan ukuran sampel – pengujian pengendalian :</a:t>
            </a:r>
            <a:endParaRPr lang="id-ID" sz="2400" b="1" dirty="0">
              <a:solidFill>
                <a:srgbClr val="FF0000"/>
              </a:solidFill>
            </a:endParaRPr>
          </a:p>
        </p:txBody>
      </p:sp>
      <p:sp>
        <p:nvSpPr>
          <p:cNvPr id="3" name="Content Placeholder 2"/>
          <p:cNvSpPr>
            <a:spLocks noGrp="1"/>
          </p:cNvSpPr>
          <p:nvPr>
            <p:ph idx="1"/>
          </p:nvPr>
        </p:nvSpPr>
        <p:spPr>
          <a:xfrm>
            <a:off x="228600" y="838200"/>
            <a:ext cx="8381999" cy="5867400"/>
          </a:xfrm>
        </p:spPr>
        <p:txBody>
          <a:bodyPr>
            <a:noAutofit/>
          </a:bodyPr>
          <a:lstStyle/>
          <a:p>
            <a:pPr marL="0" indent="0" algn="just">
              <a:buNone/>
            </a:pPr>
            <a:r>
              <a:rPr lang="id-ID" sz="2800" dirty="0" smtClean="0">
                <a:solidFill>
                  <a:srgbClr val="7030A0"/>
                </a:solidFill>
              </a:rPr>
              <a:t>1. </a:t>
            </a:r>
            <a:r>
              <a:rPr lang="id-ID" sz="2800" dirty="0" smtClean="0">
                <a:solidFill>
                  <a:srgbClr val="7030A0"/>
                </a:solidFill>
              </a:rPr>
              <a:t>Berdasar formula berbasis statistik/ melalui pertimbangan profesional</a:t>
            </a:r>
            <a:endParaRPr lang="id-ID" sz="2800" dirty="0" smtClean="0">
              <a:solidFill>
                <a:srgbClr val="7030A0"/>
              </a:solidFill>
            </a:endParaRPr>
          </a:p>
          <a:p>
            <a:pPr marL="0" indent="0" algn="just">
              <a:buNone/>
            </a:pPr>
            <a:r>
              <a:rPr lang="id-ID" sz="2800" dirty="0" smtClean="0">
                <a:solidFill>
                  <a:srgbClr val="7030A0"/>
                </a:solidFill>
              </a:rPr>
              <a:t>2. </a:t>
            </a:r>
            <a:r>
              <a:rPr lang="id-ID" sz="2800" dirty="0" smtClean="0">
                <a:solidFill>
                  <a:srgbClr val="7030A0"/>
                </a:solidFill>
              </a:rPr>
              <a:t>Penentuan sampel ditentukan oleh faktor sbb :</a:t>
            </a:r>
            <a:endParaRPr lang="id-ID" sz="2400" dirty="0" smtClean="0">
              <a:solidFill>
                <a:srgbClr val="FF0000"/>
              </a:solidFill>
            </a:endParaRPr>
          </a:p>
          <a:p>
            <a:pPr algn="just">
              <a:buFont typeface="Wingdings" panose="05000000000000000000" pitchFamily="2" charset="2"/>
              <a:buChar char="Ø"/>
            </a:pPr>
            <a:r>
              <a:rPr lang="id-ID" sz="2400" dirty="0" smtClean="0">
                <a:solidFill>
                  <a:srgbClr val="FF0000"/>
                </a:solidFill>
              </a:rPr>
              <a:t>Penilaia risiko dg memperhitungkan pengendalian yg relevan</a:t>
            </a:r>
          </a:p>
          <a:p>
            <a:pPr algn="just">
              <a:buFont typeface="Wingdings" panose="05000000000000000000" pitchFamily="2" charset="2"/>
              <a:buChar char="Ø"/>
            </a:pPr>
            <a:r>
              <a:rPr lang="id-ID" sz="2400" dirty="0" smtClean="0">
                <a:solidFill>
                  <a:srgbClr val="FF0000"/>
                </a:solidFill>
              </a:rPr>
              <a:t>Tingkat penyimpangan yg dpt diterima</a:t>
            </a:r>
          </a:p>
          <a:p>
            <a:pPr algn="just">
              <a:buFont typeface="Wingdings" panose="05000000000000000000" pitchFamily="2" charset="2"/>
              <a:buChar char="Ø"/>
            </a:pPr>
            <a:r>
              <a:rPr lang="id-ID" sz="2400" dirty="0" smtClean="0">
                <a:solidFill>
                  <a:srgbClr val="FF0000"/>
                </a:solidFill>
              </a:rPr>
              <a:t>Tingkat penyimpangan yg dpt diperkirakan terjadi dalam populasi yg diuji</a:t>
            </a:r>
          </a:p>
          <a:p>
            <a:pPr algn="just">
              <a:buFont typeface="Wingdings" panose="05000000000000000000" pitchFamily="2" charset="2"/>
              <a:buChar char="Ø"/>
            </a:pPr>
            <a:r>
              <a:rPr lang="id-ID" sz="2400" dirty="0">
                <a:solidFill>
                  <a:srgbClr val="FF0000"/>
                </a:solidFill>
              </a:rPr>
              <a:t>Tingkat penyimpangan yg dpt </a:t>
            </a:r>
            <a:r>
              <a:rPr lang="id-ID" sz="2400" dirty="0" smtClean="0">
                <a:solidFill>
                  <a:srgbClr val="FF0000"/>
                </a:solidFill>
              </a:rPr>
              <a:t>diterima tdk melebihi tingkat penyimpangan yg sesungguhnya dalam populasi</a:t>
            </a:r>
            <a:endParaRPr lang="id-ID" sz="2400" dirty="0">
              <a:solidFill>
                <a:srgbClr val="FF0000"/>
              </a:solidFill>
            </a:endParaRPr>
          </a:p>
          <a:p>
            <a:pPr marL="0" indent="0" algn="just">
              <a:buNone/>
            </a:pPr>
            <a:r>
              <a:rPr lang="id-ID" sz="2400" dirty="0" smtClean="0">
                <a:solidFill>
                  <a:srgbClr val="7030A0"/>
                </a:solidFill>
              </a:rPr>
              <a:t>3. Jk kondisi sama, dampak faktor-2 tsb thd ukuran sampel akan sama tanpa mempertimbangkan pendekatan yg dipilih, apakah pendekatan statistik/ non statistik</a:t>
            </a:r>
          </a:p>
        </p:txBody>
      </p:sp>
    </p:spTree>
    <p:extLst>
      <p:ext uri="{BB962C8B-B14F-4D97-AF65-F5344CB8AC3E}">
        <p14:creationId xmlns:p14="http://schemas.microsoft.com/office/powerpoint/2010/main" val="20551061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381999" cy="533400"/>
          </a:xfrm>
        </p:spPr>
        <p:txBody>
          <a:bodyPr>
            <a:noAutofit/>
          </a:bodyPr>
          <a:lstStyle/>
          <a:p>
            <a:pPr marL="0" indent="0"/>
            <a:r>
              <a:rPr lang="id-ID" sz="2800" b="1" dirty="0" smtClean="0">
                <a:solidFill>
                  <a:srgbClr val="FF0000"/>
                </a:solidFill>
              </a:rPr>
              <a:t>Menentukan ukuran sampel :</a:t>
            </a:r>
            <a:endParaRPr lang="id-ID" sz="2800" b="1" dirty="0">
              <a:solidFill>
                <a:srgbClr val="FF0000"/>
              </a:solidFill>
            </a:endParaRPr>
          </a:p>
        </p:txBody>
      </p:sp>
      <p:sp>
        <p:nvSpPr>
          <p:cNvPr id="3" name="Content Placeholder 2"/>
          <p:cNvSpPr>
            <a:spLocks noGrp="1"/>
          </p:cNvSpPr>
          <p:nvPr>
            <p:ph idx="1"/>
          </p:nvPr>
        </p:nvSpPr>
        <p:spPr>
          <a:xfrm>
            <a:off x="228600" y="838200"/>
            <a:ext cx="8381999" cy="5867400"/>
          </a:xfrm>
        </p:spPr>
        <p:txBody>
          <a:bodyPr>
            <a:noAutofit/>
          </a:bodyPr>
          <a:lstStyle/>
          <a:p>
            <a:pPr marL="0" indent="0" algn="just">
              <a:buNone/>
            </a:pPr>
            <a:endParaRPr lang="id-ID" sz="3200" dirty="0" smtClean="0">
              <a:solidFill>
                <a:srgbClr val="7030A0"/>
              </a:solidFill>
            </a:endParaRPr>
          </a:p>
          <a:p>
            <a:pPr algn="just">
              <a:buFont typeface="Wingdings" panose="05000000000000000000" pitchFamily="2" charset="2"/>
              <a:buChar char="Ø"/>
            </a:pPr>
            <a:endParaRPr lang="id-ID" sz="3200" dirty="0" smtClean="0">
              <a:solidFill>
                <a:srgbClr val="7030A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276040728"/>
              </p:ext>
            </p:extLst>
          </p:nvPr>
        </p:nvGraphicFramePr>
        <p:xfrm>
          <a:off x="228601" y="685800"/>
          <a:ext cx="8534398" cy="5958840"/>
        </p:xfrm>
        <a:graphic>
          <a:graphicData uri="http://schemas.openxmlformats.org/drawingml/2006/table">
            <a:tbl>
              <a:tblPr firstRow="1" firstCol="1" bandRow="1">
                <a:tableStyleId>{5C22544A-7EE6-4342-B048-85BDC9FD1C3A}</a:tableStyleId>
              </a:tblPr>
              <a:tblGrid>
                <a:gridCol w="1849246"/>
                <a:gridCol w="1579753"/>
                <a:gridCol w="1107387"/>
                <a:gridCol w="3998012"/>
              </a:tblGrid>
              <a:tr h="1000452">
                <a:tc>
                  <a:txBody>
                    <a:bodyPr/>
                    <a:lstStyle/>
                    <a:p>
                      <a:pPr algn="ctr">
                        <a:spcAft>
                          <a:spcPts val="0"/>
                        </a:spcAft>
                      </a:pPr>
                      <a:r>
                        <a:rPr lang="id-ID" sz="2300" dirty="0">
                          <a:effectLst/>
                        </a:rPr>
                        <a:t>Faktor</a:t>
                      </a:r>
                      <a:endParaRPr lang="id-ID" sz="23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id-ID" sz="2300">
                          <a:effectLst/>
                        </a:rPr>
                        <a:t>Perubahan dalam faktor</a:t>
                      </a:r>
                      <a:endParaRPr lang="id-ID" sz="2300" b="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id-ID" sz="2300" dirty="0">
                          <a:effectLst/>
                        </a:rPr>
                        <a:t>Pengaruh thd  sampel</a:t>
                      </a:r>
                      <a:endParaRPr lang="id-ID" sz="23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id-ID" sz="2300">
                          <a:effectLst/>
                        </a:rPr>
                        <a:t>Penjelasan</a:t>
                      </a:r>
                      <a:endParaRPr lang="id-ID" sz="2300" b="1">
                        <a:effectLst/>
                        <a:latin typeface="Times New Roman" panose="02020603050405020304" pitchFamily="18" charset="0"/>
                        <a:ea typeface="Times New Roman" panose="02020603050405020304" pitchFamily="18" charset="0"/>
                      </a:endParaRPr>
                    </a:p>
                  </a:txBody>
                  <a:tcPr marL="68580" marR="68580" marT="0" marB="0" anchor="ctr"/>
                </a:tc>
              </a:tr>
              <a:tr h="1590348">
                <a:tc>
                  <a:txBody>
                    <a:bodyPr/>
                    <a:lstStyle/>
                    <a:p>
                      <a:pPr algn="just">
                        <a:spcAft>
                          <a:spcPts val="0"/>
                        </a:spcAft>
                      </a:pPr>
                      <a:r>
                        <a:rPr lang="id-ID" sz="2300" dirty="0">
                          <a:effectLst/>
                        </a:rPr>
                        <a:t>Penilaian risiko auditor yg telah memperhitungkan pengendalian yg relevan</a:t>
                      </a:r>
                      <a:endParaRPr lang="id-ID" sz="23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endParaRPr lang="id-ID" sz="2300" dirty="0" smtClean="0">
                        <a:solidFill>
                          <a:srgbClr val="FF0000"/>
                        </a:solidFill>
                        <a:effectLst/>
                      </a:endParaRPr>
                    </a:p>
                    <a:p>
                      <a:pPr algn="just">
                        <a:spcAft>
                          <a:spcPts val="0"/>
                        </a:spcAft>
                      </a:pPr>
                      <a:endParaRPr lang="id-ID" sz="2300" dirty="0" smtClean="0">
                        <a:solidFill>
                          <a:srgbClr val="FF0000"/>
                        </a:solidFill>
                        <a:effectLst/>
                      </a:endParaRPr>
                    </a:p>
                    <a:p>
                      <a:pPr algn="just">
                        <a:spcAft>
                          <a:spcPts val="0"/>
                        </a:spcAft>
                      </a:pPr>
                      <a:endParaRPr lang="id-ID" sz="2300" dirty="0" smtClean="0">
                        <a:solidFill>
                          <a:srgbClr val="FF0000"/>
                        </a:solidFill>
                        <a:effectLst/>
                      </a:endParaRPr>
                    </a:p>
                    <a:p>
                      <a:pPr algn="just">
                        <a:spcAft>
                          <a:spcPts val="0"/>
                        </a:spcAft>
                      </a:pPr>
                      <a:endParaRPr lang="id-ID" sz="2300" dirty="0" smtClean="0">
                        <a:solidFill>
                          <a:srgbClr val="FF0000"/>
                        </a:solidFill>
                        <a:effectLst/>
                      </a:endParaRPr>
                    </a:p>
                    <a:p>
                      <a:pPr algn="just">
                        <a:spcAft>
                          <a:spcPts val="0"/>
                        </a:spcAft>
                      </a:pPr>
                      <a:r>
                        <a:rPr lang="id-ID" sz="2300" dirty="0" smtClean="0">
                          <a:solidFill>
                            <a:srgbClr val="FF0000"/>
                          </a:solidFill>
                          <a:effectLst/>
                        </a:rPr>
                        <a:t>Meningkat</a:t>
                      </a:r>
                      <a:endParaRPr lang="id-ID" sz="23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endParaRPr lang="id-ID" sz="2300" dirty="0" smtClean="0">
                        <a:solidFill>
                          <a:srgbClr val="FF0000"/>
                        </a:solidFill>
                        <a:effectLst/>
                      </a:endParaRPr>
                    </a:p>
                    <a:p>
                      <a:pPr algn="just">
                        <a:spcAft>
                          <a:spcPts val="0"/>
                        </a:spcAft>
                      </a:pPr>
                      <a:endParaRPr lang="id-ID" sz="2300" dirty="0" smtClean="0">
                        <a:solidFill>
                          <a:srgbClr val="FF0000"/>
                        </a:solidFill>
                        <a:effectLst/>
                      </a:endParaRPr>
                    </a:p>
                    <a:p>
                      <a:pPr algn="just">
                        <a:spcAft>
                          <a:spcPts val="0"/>
                        </a:spcAft>
                      </a:pPr>
                      <a:endParaRPr lang="id-ID" sz="2300" dirty="0" smtClean="0">
                        <a:solidFill>
                          <a:srgbClr val="FF0000"/>
                        </a:solidFill>
                        <a:effectLst/>
                      </a:endParaRPr>
                    </a:p>
                    <a:p>
                      <a:pPr algn="just">
                        <a:spcAft>
                          <a:spcPts val="0"/>
                        </a:spcAft>
                      </a:pPr>
                      <a:endParaRPr lang="id-ID" sz="2300" dirty="0" smtClean="0">
                        <a:solidFill>
                          <a:srgbClr val="FF0000"/>
                        </a:solidFill>
                        <a:effectLst/>
                      </a:endParaRPr>
                    </a:p>
                    <a:p>
                      <a:pPr algn="just">
                        <a:spcAft>
                          <a:spcPts val="0"/>
                        </a:spcAft>
                      </a:pPr>
                      <a:r>
                        <a:rPr lang="id-ID" sz="2300" dirty="0" smtClean="0">
                          <a:solidFill>
                            <a:srgbClr val="FF0000"/>
                          </a:solidFill>
                          <a:effectLst/>
                        </a:rPr>
                        <a:t>Naik</a:t>
                      </a:r>
                      <a:endParaRPr lang="id-ID" sz="23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id-ID" sz="2300" dirty="0">
                          <a:solidFill>
                            <a:srgbClr val="FF0000"/>
                          </a:solidFill>
                          <a:effectLst/>
                        </a:rPr>
                        <a:t>Semakin tinggi tingka asurans yang hendak diperoleh oleh auditor atas efektifitas operasi pengendalian.</a:t>
                      </a:r>
                    </a:p>
                    <a:p>
                      <a:pPr algn="just">
                        <a:spcAft>
                          <a:spcPts val="0"/>
                        </a:spcAft>
                      </a:pPr>
                      <a:r>
                        <a:rPr lang="id-ID" sz="2300" dirty="0">
                          <a:solidFill>
                            <a:srgbClr val="FF0000"/>
                          </a:solidFill>
                          <a:effectLst/>
                        </a:rPr>
                        <a:t>Semakin rendah risiko kesalahan penyajian material yg dinilai oleh audior dan semakin besar ukuran sampel yang diperlukan</a:t>
                      </a:r>
                      <a:endParaRPr lang="id-ID" sz="23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r>
              <a:tr h="1333937">
                <a:tc>
                  <a:txBody>
                    <a:bodyPr/>
                    <a:lstStyle/>
                    <a:p>
                      <a:pPr algn="just">
                        <a:spcAft>
                          <a:spcPts val="0"/>
                        </a:spcAft>
                      </a:pPr>
                      <a:r>
                        <a:rPr lang="id-ID" sz="2300" dirty="0">
                          <a:effectLst/>
                        </a:rPr>
                        <a:t>Tingkat penyimpangan yg dapat diterima</a:t>
                      </a:r>
                      <a:endParaRPr lang="id-ID" sz="23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id-ID" sz="2300" dirty="0">
                          <a:effectLst/>
                        </a:rPr>
                        <a:t> </a:t>
                      </a:r>
                      <a:endParaRPr lang="id-ID" sz="2300" dirty="0" smtClean="0">
                        <a:effectLst/>
                      </a:endParaRPr>
                    </a:p>
                    <a:p>
                      <a:pPr algn="just">
                        <a:spcAft>
                          <a:spcPts val="0"/>
                        </a:spcAft>
                      </a:pPr>
                      <a:r>
                        <a:rPr lang="id-ID" sz="2300" dirty="0" smtClean="0">
                          <a:effectLst/>
                        </a:rPr>
                        <a:t>Meningkat</a:t>
                      </a:r>
                      <a:endParaRPr lang="id-ID" sz="23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endParaRPr lang="id-ID" sz="2300" dirty="0" smtClean="0">
                        <a:effectLst/>
                      </a:endParaRPr>
                    </a:p>
                    <a:p>
                      <a:pPr algn="just">
                        <a:spcAft>
                          <a:spcPts val="0"/>
                        </a:spcAft>
                      </a:pPr>
                      <a:r>
                        <a:rPr lang="id-ID" sz="2300" dirty="0" smtClean="0">
                          <a:effectLst/>
                        </a:rPr>
                        <a:t>Turun</a:t>
                      </a:r>
                      <a:endParaRPr lang="id-ID" sz="23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id-ID" sz="2300" dirty="0">
                          <a:effectLst/>
                        </a:rPr>
                        <a:t>Semakin rendah tingkat penyimpangan yg dapat diterima, semakin besar ukuran sampel yg diperukan</a:t>
                      </a:r>
                      <a:endParaRPr lang="id-ID" sz="2300" b="1"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2175718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381999" cy="533400"/>
          </a:xfrm>
        </p:spPr>
        <p:txBody>
          <a:bodyPr>
            <a:noAutofit/>
          </a:bodyPr>
          <a:lstStyle/>
          <a:p>
            <a:pPr marL="0" indent="0"/>
            <a:r>
              <a:rPr lang="id-ID" sz="2800" b="1" dirty="0" smtClean="0">
                <a:solidFill>
                  <a:srgbClr val="FF0000"/>
                </a:solidFill>
              </a:rPr>
              <a:t>Menentukan ukuran sampel lanjutan..... :</a:t>
            </a:r>
            <a:endParaRPr lang="id-ID" sz="2800" b="1" dirty="0">
              <a:solidFill>
                <a:srgbClr val="FF0000"/>
              </a:solidFill>
            </a:endParaRPr>
          </a:p>
        </p:txBody>
      </p:sp>
      <p:sp>
        <p:nvSpPr>
          <p:cNvPr id="3" name="Content Placeholder 2"/>
          <p:cNvSpPr>
            <a:spLocks noGrp="1"/>
          </p:cNvSpPr>
          <p:nvPr>
            <p:ph idx="1"/>
          </p:nvPr>
        </p:nvSpPr>
        <p:spPr>
          <a:xfrm>
            <a:off x="228600" y="838200"/>
            <a:ext cx="8381999" cy="5867400"/>
          </a:xfrm>
        </p:spPr>
        <p:txBody>
          <a:bodyPr>
            <a:noAutofit/>
          </a:bodyPr>
          <a:lstStyle/>
          <a:p>
            <a:pPr marL="0" indent="0" algn="just">
              <a:buNone/>
            </a:pPr>
            <a:endParaRPr lang="id-ID" sz="3200" dirty="0" smtClean="0">
              <a:solidFill>
                <a:srgbClr val="7030A0"/>
              </a:solidFill>
            </a:endParaRPr>
          </a:p>
          <a:p>
            <a:pPr algn="just">
              <a:buFont typeface="Wingdings" panose="05000000000000000000" pitchFamily="2" charset="2"/>
              <a:buChar char="Ø"/>
            </a:pPr>
            <a:endParaRPr lang="id-ID" sz="3200" dirty="0" smtClean="0">
              <a:solidFill>
                <a:srgbClr val="7030A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59540924"/>
              </p:ext>
            </p:extLst>
          </p:nvPr>
        </p:nvGraphicFramePr>
        <p:xfrm>
          <a:off x="-609600" y="685800"/>
          <a:ext cx="9753600" cy="6172200"/>
        </p:xfrm>
        <a:graphic>
          <a:graphicData uri="http://schemas.openxmlformats.org/drawingml/2006/table">
            <a:tbl>
              <a:tblPr firstRow="1" firstCol="1" bandRow="1">
                <a:tableStyleId>{5C22544A-7EE6-4342-B048-85BDC9FD1C3A}</a:tableStyleId>
              </a:tblPr>
              <a:tblGrid>
                <a:gridCol w="2113425"/>
                <a:gridCol w="1805433"/>
                <a:gridCol w="1265585"/>
                <a:gridCol w="4569157"/>
              </a:tblGrid>
              <a:tr h="1424354">
                <a:tc>
                  <a:txBody>
                    <a:bodyPr/>
                    <a:lstStyle/>
                    <a:p>
                      <a:pPr algn="ctr">
                        <a:spcAft>
                          <a:spcPts val="0"/>
                        </a:spcAft>
                      </a:pPr>
                      <a:r>
                        <a:rPr lang="id-ID" sz="2300" dirty="0">
                          <a:effectLst/>
                        </a:rPr>
                        <a:t>Faktor</a:t>
                      </a:r>
                      <a:endParaRPr lang="id-ID" sz="23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id-ID" sz="2300">
                          <a:effectLst/>
                        </a:rPr>
                        <a:t>Perubahan dalam faktor</a:t>
                      </a:r>
                      <a:endParaRPr lang="id-ID" sz="2300" b="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id-ID" sz="2300" dirty="0">
                          <a:effectLst/>
                        </a:rPr>
                        <a:t>Pengaruh thd  sampel</a:t>
                      </a:r>
                      <a:endParaRPr lang="id-ID" sz="23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id-ID" sz="2300" dirty="0">
                          <a:effectLst/>
                        </a:rPr>
                        <a:t>Penjelasan</a:t>
                      </a:r>
                      <a:endParaRPr lang="id-ID" sz="2300" b="1" dirty="0">
                        <a:effectLst/>
                        <a:latin typeface="Times New Roman" panose="02020603050405020304" pitchFamily="18" charset="0"/>
                        <a:ea typeface="Times New Roman" panose="02020603050405020304" pitchFamily="18" charset="0"/>
                      </a:endParaRPr>
                    </a:p>
                  </a:txBody>
                  <a:tcPr marL="68580" marR="68580" marT="0" marB="0" anchor="ctr"/>
                </a:tc>
              </a:tr>
              <a:tr h="4747846">
                <a:tc>
                  <a:txBody>
                    <a:bodyPr/>
                    <a:lstStyle/>
                    <a:p>
                      <a:pPr algn="just">
                        <a:spcAft>
                          <a:spcPts val="0"/>
                        </a:spcAft>
                      </a:pPr>
                      <a:r>
                        <a:rPr lang="id-ID" sz="2300" dirty="0" smtClean="0">
                          <a:effectLst/>
                        </a:rPr>
                        <a:t>Tingkat penyimpangan yg diperkirdlm populasi yg akan datang</a:t>
                      </a:r>
                      <a:endParaRPr lang="id-ID" sz="23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endParaRPr lang="id-ID" sz="2300" dirty="0" smtClean="0">
                        <a:solidFill>
                          <a:srgbClr val="FF0000"/>
                        </a:solidFill>
                        <a:effectLst/>
                      </a:endParaRPr>
                    </a:p>
                    <a:p>
                      <a:pPr algn="just">
                        <a:spcAft>
                          <a:spcPts val="0"/>
                        </a:spcAft>
                      </a:pPr>
                      <a:endParaRPr lang="id-ID" sz="2300" dirty="0" smtClean="0">
                        <a:solidFill>
                          <a:srgbClr val="FF0000"/>
                        </a:solidFill>
                        <a:effectLst/>
                      </a:endParaRPr>
                    </a:p>
                    <a:p>
                      <a:pPr algn="just">
                        <a:spcAft>
                          <a:spcPts val="0"/>
                        </a:spcAft>
                      </a:pPr>
                      <a:endParaRPr lang="id-ID" sz="2300" dirty="0" smtClean="0">
                        <a:solidFill>
                          <a:srgbClr val="FF0000"/>
                        </a:solidFill>
                        <a:effectLst/>
                      </a:endParaRPr>
                    </a:p>
                    <a:p>
                      <a:pPr algn="just">
                        <a:spcAft>
                          <a:spcPts val="0"/>
                        </a:spcAft>
                      </a:pPr>
                      <a:endParaRPr lang="id-ID" sz="2300" dirty="0" smtClean="0">
                        <a:solidFill>
                          <a:srgbClr val="FF0000"/>
                        </a:solidFill>
                        <a:effectLst/>
                      </a:endParaRPr>
                    </a:p>
                    <a:p>
                      <a:pPr algn="just">
                        <a:spcAft>
                          <a:spcPts val="0"/>
                        </a:spcAft>
                      </a:pPr>
                      <a:r>
                        <a:rPr lang="id-ID" sz="2300" dirty="0" smtClean="0">
                          <a:solidFill>
                            <a:srgbClr val="FF0000"/>
                          </a:solidFill>
                          <a:effectLst/>
                        </a:rPr>
                        <a:t>Meningkat</a:t>
                      </a:r>
                      <a:endParaRPr lang="id-ID" sz="23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endParaRPr lang="id-ID" sz="2300" dirty="0" smtClean="0">
                        <a:solidFill>
                          <a:srgbClr val="FF0000"/>
                        </a:solidFill>
                        <a:effectLst/>
                      </a:endParaRPr>
                    </a:p>
                    <a:p>
                      <a:pPr algn="just">
                        <a:spcAft>
                          <a:spcPts val="0"/>
                        </a:spcAft>
                      </a:pPr>
                      <a:endParaRPr lang="id-ID" sz="2300" dirty="0" smtClean="0">
                        <a:solidFill>
                          <a:srgbClr val="FF0000"/>
                        </a:solidFill>
                        <a:effectLst/>
                      </a:endParaRPr>
                    </a:p>
                    <a:p>
                      <a:pPr algn="just">
                        <a:spcAft>
                          <a:spcPts val="0"/>
                        </a:spcAft>
                      </a:pPr>
                      <a:endParaRPr lang="id-ID" sz="2300" dirty="0" smtClean="0">
                        <a:solidFill>
                          <a:srgbClr val="FF0000"/>
                        </a:solidFill>
                        <a:effectLst/>
                      </a:endParaRPr>
                    </a:p>
                    <a:p>
                      <a:pPr algn="just">
                        <a:spcAft>
                          <a:spcPts val="0"/>
                        </a:spcAft>
                      </a:pPr>
                      <a:endParaRPr lang="id-ID" sz="2300" dirty="0" smtClean="0">
                        <a:solidFill>
                          <a:srgbClr val="FF0000"/>
                        </a:solidFill>
                        <a:effectLst/>
                      </a:endParaRPr>
                    </a:p>
                    <a:p>
                      <a:pPr algn="just">
                        <a:spcAft>
                          <a:spcPts val="0"/>
                        </a:spcAft>
                      </a:pPr>
                      <a:r>
                        <a:rPr lang="id-ID" sz="2300" dirty="0" smtClean="0">
                          <a:solidFill>
                            <a:srgbClr val="FF0000"/>
                          </a:solidFill>
                          <a:effectLst/>
                        </a:rPr>
                        <a:t>Naik</a:t>
                      </a:r>
                      <a:endParaRPr lang="id-ID" sz="23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id-ID" sz="1800" dirty="0">
                          <a:solidFill>
                            <a:srgbClr val="FF0000"/>
                          </a:solidFill>
                          <a:effectLst/>
                        </a:rPr>
                        <a:t>Semakin tinggi </a:t>
                      </a:r>
                      <a:r>
                        <a:rPr lang="id-ID" sz="1800" dirty="0" smtClean="0">
                          <a:solidFill>
                            <a:srgbClr val="FF0000"/>
                          </a:solidFill>
                          <a:effectLst/>
                        </a:rPr>
                        <a:t>penyimpang</a:t>
                      </a:r>
                      <a:r>
                        <a:rPr lang="id-ID" sz="1800" baseline="0" dirty="0" smtClean="0">
                          <a:solidFill>
                            <a:srgbClr val="FF0000"/>
                          </a:solidFill>
                          <a:effectLst/>
                        </a:rPr>
                        <a:t> </a:t>
                      </a:r>
                      <a:r>
                        <a:rPr lang="id-ID" sz="1800" dirty="0" smtClean="0">
                          <a:solidFill>
                            <a:srgbClr val="FF0000"/>
                          </a:solidFill>
                          <a:effectLst/>
                        </a:rPr>
                        <a:t>an yg diperkirakan terjadi, semakin besar ukuran sampel yg diperlukan shg auditor dpt membuat estimasi yg wajar ttg tingkat penyimpangan yg sesungguhnya.</a:t>
                      </a:r>
                    </a:p>
                    <a:p>
                      <a:pPr algn="just">
                        <a:spcAft>
                          <a:spcPts val="0"/>
                        </a:spcAft>
                      </a:pPr>
                      <a:r>
                        <a:rPr lang="id-ID" sz="1800" b="0" dirty="0" smtClean="0">
                          <a:solidFill>
                            <a:srgbClr val="FF0000"/>
                          </a:solidFill>
                          <a:effectLst/>
                          <a:latin typeface="Segoe UI Semibold" panose="020B0702040204020203" pitchFamily="34" charset="0"/>
                          <a:ea typeface="Times New Roman" panose="02020603050405020304" pitchFamily="18" charset="0"/>
                        </a:rPr>
                        <a:t>Faktor2</a:t>
                      </a:r>
                      <a:r>
                        <a:rPr lang="id-ID" sz="1800" b="0" baseline="0" dirty="0" smtClean="0">
                          <a:solidFill>
                            <a:srgbClr val="FF0000"/>
                          </a:solidFill>
                          <a:effectLst/>
                          <a:latin typeface="Segoe UI Semibold" panose="020B0702040204020203" pitchFamily="34" charset="0"/>
                          <a:ea typeface="Times New Roman" panose="02020603050405020304" pitchFamily="18" charset="0"/>
                        </a:rPr>
                        <a:t> relevan bg auditor dalam mempertimbangkan tingkat penyimpangan yg diperkirakan terjadi mencakup pemahaman auditor ttg bisnis klien, perubahan dlm PI, hsl prosedur audit yg diterapkan dlm periode sebelumnya dan hasil prosedur audit lain. Tingkat penyimpangan pengendalian yg tinggi umumnya hy sedikit, jika ada mengurangi risiko kesalahan penyajian material yg tlah ditentukan</a:t>
                      </a:r>
                    </a:p>
                    <a:p>
                      <a:pPr algn="just">
                        <a:spcAft>
                          <a:spcPts val="0"/>
                        </a:spcAft>
                      </a:pPr>
                      <a:endParaRPr lang="id-ID" sz="2300" b="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2778370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381999" cy="533400"/>
          </a:xfrm>
        </p:spPr>
        <p:txBody>
          <a:bodyPr>
            <a:noAutofit/>
          </a:bodyPr>
          <a:lstStyle/>
          <a:p>
            <a:pPr marL="0" indent="0"/>
            <a:r>
              <a:rPr lang="id-ID" sz="2800" b="1" dirty="0" smtClean="0">
                <a:solidFill>
                  <a:srgbClr val="FF0000"/>
                </a:solidFill>
              </a:rPr>
              <a:t>Menentukan ukuran sampel :</a:t>
            </a:r>
            <a:endParaRPr lang="id-ID" sz="2800" b="1" dirty="0">
              <a:solidFill>
                <a:srgbClr val="FF0000"/>
              </a:solidFill>
            </a:endParaRPr>
          </a:p>
        </p:txBody>
      </p:sp>
      <p:sp>
        <p:nvSpPr>
          <p:cNvPr id="3" name="Content Placeholder 2"/>
          <p:cNvSpPr>
            <a:spLocks noGrp="1"/>
          </p:cNvSpPr>
          <p:nvPr>
            <p:ph idx="1"/>
          </p:nvPr>
        </p:nvSpPr>
        <p:spPr>
          <a:xfrm>
            <a:off x="228600" y="838200"/>
            <a:ext cx="8381999" cy="5867400"/>
          </a:xfrm>
        </p:spPr>
        <p:txBody>
          <a:bodyPr>
            <a:noAutofit/>
          </a:bodyPr>
          <a:lstStyle/>
          <a:p>
            <a:pPr marL="0" indent="0" algn="just">
              <a:buNone/>
            </a:pPr>
            <a:endParaRPr lang="id-ID" sz="3200" dirty="0" smtClean="0">
              <a:solidFill>
                <a:srgbClr val="7030A0"/>
              </a:solidFill>
            </a:endParaRPr>
          </a:p>
          <a:p>
            <a:pPr algn="just">
              <a:buFont typeface="Wingdings" panose="05000000000000000000" pitchFamily="2" charset="2"/>
              <a:buChar char="Ø"/>
            </a:pPr>
            <a:endParaRPr lang="id-ID" sz="3200" dirty="0" smtClean="0">
              <a:solidFill>
                <a:srgbClr val="7030A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339435326"/>
              </p:ext>
            </p:extLst>
          </p:nvPr>
        </p:nvGraphicFramePr>
        <p:xfrm>
          <a:off x="-533400" y="762001"/>
          <a:ext cx="10972799" cy="6141720"/>
        </p:xfrm>
        <a:graphic>
          <a:graphicData uri="http://schemas.openxmlformats.org/drawingml/2006/table">
            <a:tbl>
              <a:tblPr firstRow="1" firstCol="1" bandRow="1">
                <a:tableStyleId>{5C22544A-7EE6-4342-B048-85BDC9FD1C3A}</a:tableStyleId>
              </a:tblPr>
              <a:tblGrid>
                <a:gridCol w="3233056"/>
                <a:gridCol w="1959429"/>
                <a:gridCol w="1371600"/>
                <a:gridCol w="4408714"/>
              </a:tblGrid>
              <a:tr h="1203960">
                <a:tc>
                  <a:txBody>
                    <a:bodyPr/>
                    <a:lstStyle/>
                    <a:p>
                      <a:pPr algn="ctr">
                        <a:spcAft>
                          <a:spcPts val="0"/>
                        </a:spcAft>
                      </a:pPr>
                      <a:r>
                        <a:rPr lang="id-ID" sz="2300" dirty="0">
                          <a:effectLst/>
                        </a:rPr>
                        <a:t>Faktor</a:t>
                      </a:r>
                      <a:endParaRPr lang="id-ID" sz="23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id-ID" sz="2300">
                          <a:effectLst/>
                        </a:rPr>
                        <a:t>Perubahan dalam faktor</a:t>
                      </a:r>
                      <a:endParaRPr lang="id-ID" sz="2300" b="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id-ID" sz="2300" dirty="0">
                          <a:effectLst/>
                        </a:rPr>
                        <a:t>Pengaruh thd  sampel</a:t>
                      </a:r>
                      <a:endParaRPr lang="id-ID" sz="23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id-ID" sz="2300">
                          <a:effectLst/>
                        </a:rPr>
                        <a:t>Penjelasan</a:t>
                      </a:r>
                      <a:endParaRPr lang="id-ID" sz="2300" b="1">
                        <a:effectLst/>
                        <a:latin typeface="Times New Roman" panose="02020603050405020304" pitchFamily="18" charset="0"/>
                        <a:ea typeface="Times New Roman" panose="02020603050405020304" pitchFamily="18" charset="0"/>
                      </a:endParaRPr>
                    </a:p>
                  </a:txBody>
                  <a:tcPr marL="68580" marR="68580" marT="0" marB="0" anchor="ctr"/>
                </a:tc>
              </a:tr>
              <a:tr h="1590348">
                <a:tc>
                  <a:txBody>
                    <a:bodyPr/>
                    <a:lstStyle/>
                    <a:p>
                      <a:pPr algn="just">
                        <a:spcAft>
                          <a:spcPts val="0"/>
                        </a:spcAft>
                      </a:pPr>
                      <a:r>
                        <a:rPr lang="id-ID" sz="2300" b="1" dirty="0" smtClean="0">
                          <a:effectLst/>
                          <a:latin typeface="Times New Roman" panose="02020603050405020304" pitchFamily="18" charset="0"/>
                          <a:ea typeface="Times New Roman" panose="02020603050405020304" pitchFamily="18" charset="0"/>
                        </a:rPr>
                        <a:t>Tingkat asurans</a:t>
                      </a:r>
                      <a:r>
                        <a:rPr lang="id-ID" sz="2300" b="1" baseline="0" dirty="0" smtClean="0">
                          <a:effectLst/>
                          <a:latin typeface="Times New Roman" panose="02020603050405020304" pitchFamily="18" charset="0"/>
                          <a:ea typeface="Times New Roman" panose="02020603050405020304" pitchFamily="18" charset="0"/>
                        </a:rPr>
                        <a:t> yg auditor harapkan bhw tingkat penyimpangan yg dpt diterima tdk melebihi tingkat penyimpangan yg sesungguhnya dalam npopulasi</a:t>
                      </a:r>
                      <a:endParaRPr lang="id-ID" sz="23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endParaRPr lang="id-ID" sz="2300" dirty="0" smtClean="0">
                        <a:solidFill>
                          <a:srgbClr val="FF0000"/>
                        </a:solidFill>
                        <a:effectLst/>
                      </a:endParaRPr>
                    </a:p>
                    <a:p>
                      <a:pPr algn="just">
                        <a:spcAft>
                          <a:spcPts val="0"/>
                        </a:spcAft>
                      </a:pPr>
                      <a:endParaRPr lang="id-ID" sz="2300" dirty="0" smtClean="0">
                        <a:solidFill>
                          <a:srgbClr val="FF0000"/>
                        </a:solidFill>
                        <a:effectLst/>
                      </a:endParaRPr>
                    </a:p>
                    <a:p>
                      <a:pPr algn="just">
                        <a:spcAft>
                          <a:spcPts val="0"/>
                        </a:spcAft>
                      </a:pPr>
                      <a:endParaRPr lang="id-ID" sz="2300" dirty="0" smtClean="0">
                        <a:solidFill>
                          <a:srgbClr val="FF0000"/>
                        </a:solidFill>
                        <a:effectLst/>
                      </a:endParaRPr>
                    </a:p>
                    <a:p>
                      <a:pPr algn="just">
                        <a:spcAft>
                          <a:spcPts val="0"/>
                        </a:spcAft>
                      </a:pPr>
                      <a:endParaRPr lang="id-ID" sz="2300" dirty="0" smtClean="0">
                        <a:solidFill>
                          <a:srgbClr val="FF0000"/>
                        </a:solidFill>
                        <a:effectLst/>
                      </a:endParaRPr>
                    </a:p>
                    <a:p>
                      <a:pPr algn="just">
                        <a:spcAft>
                          <a:spcPts val="0"/>
                        </a:spcAft>
                      </a:pPr>
                      <a:r>
                        <a:rPr lang="id-ID" sz="2300" dirty="0" smtClean="0">
                          <a:solidFill>
                            <a:srgbClr val="FF0000"/>
                          </a:solidFill>
                          <a:effectLst/>
                        </a:rPr>
                        <a:t>Meningkat</a:t>
                      </a:r>
                      <a:endParaRPr lang="id-ID" sz="23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endParaRPr lang="id-ID" sz="2300" dirty="0" smtClean="0">
                        <a:solidFill>
                          <a:srgbClr val="FF0000"/>
                        </a:solidFill>
                        <a:effectLst/>
                      </a:endParaRPr>
                    </a:p>
                    <a:p>
                      <a:pPr algn="just">
                        <a:spcAft>
                          <a:spcPts val="0"/>
                        </a:spcAft>
                      </a:pPr>
                      <a:endParaRPr lang="id-ID" sz="2300" dirty="0" smtClean="0">
                        <a:solidFill>
                          <a:srgbClr val="FF0000"/>
                        </a:solidFill>
                        <a:effectLst/>
                      </a:endParaRPr>
                    </a:p>
                    <a:p>
                      <a:pPr algn="just">
                        <a:spcAft>
                          <a:spcPts val="0"/>
                        </a:spcAft>
                      </a:pPr>
                      <a:endParaRPr lang="id-ID" sz="2300" dirty="0" smtClean="0">
                        <a:solidFill>
                          <a:srgbClr val="FF0000"/>
                        </a:solidFill>
                        <a:effectLst/>
                      </a:endParaRPr>
                    </a:p>
                    <a:p>
                      <a:pPr algn="just">
                        <a:spcAft>
                          <a:spcPts val="0"/>
                        </a:spcAft>
                      </a:pPr>
                      <a:endParaRPr lang="id-ID" sz="2300" dirty="0" smtClean="0">
                        <a:solidFill>
                          <a:srgbClr val="FF0000"/>
                        </a:solidFill>
                        <a:effectLst/>
                      </a:endParaRPr>
                    </a:p>
                    <a:p>
                      <a:pPr algn="just">
                        <a:spcAft>
                          <a:spcPts val="0"/>
                        </a:spcAft>
                      </a:pPr>
                      <a:r>
                        <a:rPr lang="id-ID" sz="2300" dirty="0" smtClean="0">
                          <a:solidFill>
                            <a:srgbClr val="FF0000"/>
                          </a:solidFill>
                          <a:effectLst/>
                        </a:rPr>
                        <a:t>Naik</a:t>
                      </a:r>
                      <a:endParaRPr lang="id-ID" sz="23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id-ID" sz="2300" b="1" dirty="0" smtClean="0">
                          <a:solidFill>
                            <a:srgbClr val="FF0000"/>
                          </a:solidFill>
                          <a:effectLst/>
                          <a:latin typeface="Times New Roman" panose="02020603050405020304" pitchFamily="18" charset="0"/>
                          <a:ea typeface="Times New Roman" panose="02020603050405020304" pitchFamily="18" charset="0"/>
                        </a:rPr>
                        <a:t>Semakin tinggi tingkat asurans yg auditor harapkan bhw</a:t>
                      </a:r>
                      <a:r>
                        <a:rPr lang="id-ID" sz="2300" b="1" baseline="0" dirty="0" smtClean="0">
                          <a:solidFill>
                            <a:srgbClr val="FF0000"/>
                          </a:solidFill>
                          <a:effectLst/>
                          <a:latin typeface="Times New Roman" panose="02020603050405020304" pitchFamily="18" charset="0"/>
                          <a:ea typeface="Times New Roman" panose="02020603050405020304" pitchFamily="18" charset="0"/>
                        </a:rPr>
                        <a:t> hasil sampel benar2 mencerminkan penyimpangan yg terjadi dlm populasi, mk semakin besar ukuran sampel yg diperlukan</a:t>
                      </a:r>
                      <a:endParaRPr lang="id-ID" sz="23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r>
              <a:tr h="472440">
                <a:tc>
                  <a:txBody>
                    <a:bodyPr/>
                    <a:lstStyle/>
                    <a:p>
                      <a:pPr algn="just">
                        <a:spcAft>
                          <a:spcPts val="0"/>
                        </a:spcAft>
                      </a:pPr>
                      <a:r>
                        <a:rPr lang="id-ID" sz="2300" b="1" dirty="0" smtClean="0">
                          <a:effectLst/>
                          <a:latin typeface="Times New Roman" panose="02020603050405020304" pitchFamily="18" charset="0"/>
                          <a:ea typeface="Times New Roman" panose="02020603050405020304" pitchFamily="18" charset="0"/>
                        </a:rPr>
                        <a:t>Jumlah unit sampling dalam populasi</a:t>
                      </a:r>
                      <a:endParaRPr lang="id-ID" sz="23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id-ID" sz="2300" dirty="0">
                          <a:effectLst/>
                        </a:rPr>
                        <a:t> </a:t>
                      </a:r>
                      <a:endParaRPr lang="id-ID" sz="2300" dirty="0" smtClean="0">
                        <a:effectLst/>
                      </a:endParaRPr>
                    </a:p>
                    <a:p>
                      <a:pPr algn="just">
                        <a:spcAft>
                          <a:spcPts val="0"/>
                        </a:spcAft>
                      </a:pPr>
                      <a:r>
                        <a:rPr lang="id-ID" sz="2300" dirty="0" smtClean="0">
                          <a:effectLst/>
                        </a:rPr>
                        <a:t>Meningkat</a:t>
                      </a:r>
                      <a:endParaRPr lang="id-ID" sz="23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id-ID" sz="2300" dirty="0" smtClean="0">
                          <a:effectLst/>
                        </a:rPr>
                        <a:t> Dampaknya</a:t>
                      </a:r>
                      <a:r>
                        <a:rPr lang="id-ID" sz="2300" baseline="0" dirty="0" smtClean="0">
                          <a:effectLst/>
                        </a:rPr>
                        <a:t> dapat diabaikan</a:t>
                      </a:r>
                      <a:endParaRPr lang="id-ID" sz="23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id-ID" sz="2000" b="1" dirty="0" smtClean="0">
                          <a:effectLst/>
                          <a:latin typeface="Times New Roman" panose="02020603050405020304" pitchFamily="18" charset="0"/>
                          <a:ea typeface="Times New Roman" panose="02020603050405020304" pitchFamily="18" charset="0"/>
                        </a:rPr>
                        <a:t>Untuk populasi yg besar, ukuran aktual populasi sedikit berdampak, jika ada, fukuran sampel. Dalam populasi yg kecil, sampling audit tdk dapat seefisien dibandingkan dg cara-2 alternatif dalam pemerolehan</a:t>
                      </a:r>
                      <a:r>
                        <a:rPr lang="id-ID" sz="2000" b="1" baseline="0" dirty="0" smtClean="0">
                          <a:effectLst/>
                          <a:latin typeface="Times New Roman" panose="02020603050405020304" pitchFamily="18" charset="0"/>
                          <a:ea typeface="Times New Roman" panose="02020603050405020304" pitchFamily="18" charset="0"/>
                        </a:rPr>
                        <a:t> bukti audit yg cukup dan tepat</a:t>
                      </a:r>
                      <a:endParaRPr lang="id-ID" sz="2000" b="1"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8904262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381999" cy="533400"/>
          </a:xfrm>
        </p:spPr>
        <p:txBody>
          <a:bodyPr>
            <a:noAutofit/>
          </a:bodyPr>
          <a:lstStyle/>
          <a:p>
            <a:pPr marL="0" indent="0"/>
            <a:r>
              <a:rPr lang="id-ID" sz="2800" b="1" dirty="0" smtClean="0">
                <a:solidFill>
                  <a:srgbClr val="FF0000"/>
                </a:solidFill>
              </a:rPr>
              <a:t>Memilih unsur-unsur sampel :</a:t>
            </a:r>
            <a:endParaRPr lang="id-ID" sz="2800" b="1" dirty="0">
              <a:solidFill>
                <a:srgbClr val="FF0000"/>
              </a:solidFill>
            </a:endParaRPr>
          </a:p>
        </p:txBody>
      </p:sp>
      <p:sp>
        <p:nvSpPr>
          <p:cNvPr id="3" name="Content Placeholder 2"/>
          <p:cNvSpPr>
            <a:spLocks noGrp="1"/>
          </p:cNvSpPr>
          <p:nvPr>
            <p:ph idx="1"/>
          </p:nvPr>
        </p:nvSpPr>
        <p:spPr>
          <a:xfrm>
            <a:off x="228600" y="838200"/>
            <a:ext cx="8381999" cy="5867400"/>
          </a:xfrm>
        </p:spPr>
        <p:txBody>
          <a:bodyPr>
            <a:noAutofit/>
          </a:bodyPr>
          <a:lstStyle/>
          <a:p>
            <a:pPr algn="just">
              <a:buFont typeface="Wingdings" panose="05000000000000000000" pitchFamily="2" charset="2"/>
              <a:buChar char="Ø"/>
            </a:pPr>
            <a:r>
              <a:rPr lang="id-ID" sz="3200" dirty="0" smtClean="0">
                <a:solidFill>
                  <a:srgbClr val="7030A0"/>
                </a:solidFill>
              </a:rPr>
              <a:t> Populasi hrs punya peluang sama untuk dipilih sb sampling</a:t>
            </a:r>
          </a:p>
          <a:p>
            <a:pPr algn="just">
              <a:buFont typeface="Wingdings" panose="05000000000000000000" pitchFamily="2" charset="2"/>
              <a:buChar char="Ø"/>
            </a:pPr>
            <a:r>
              <a:rPr lang="id-ID" sz="3200" dirty="0" smtClean="0">
                <a:solidFill>
                  <a:srgbClr val="7030A0"/>
                </a:solidFill>
              </a:rPr>
              <a:t>Untuk metode sampling statistik memiliki suatu probabilitas yg diketahui untuk dipilih</a:t>
            </a:r>
          </a:p>
          <a:p>
            <a:pPr algn="just">
              <a:buFont typeface="Wingdings" panose="05000000000000000000" pitchFamily="2" charset="2"/>
              <a:buChar char="Ø"/>
            </a:pPr>
            <a:r>
              <a:rPr lang="id-ID" sz="3200" dirty="0" smtClean="0">
                <a:solidFill>
                  <a:srgbClr val="7030A0"/>
                </a:solidFill>
              </a:rPr>
              <a:t>Untuk non statistik dg menggunakan judgment auditor untuk memilih unsur yg dijadikan sampel</a:t>
            </a:r>
          </a:p>
          <a:p>
            <a:pPr algn="just">
              <a:buFont typeface="Wingdings" panose="05000000000000000000" pitchFamily="2" charset="2"/>
              <a:buChar char="Ø"/>
            </a:pPr>
            <a:r>
              <a:rPr lang="id-ID" sz="3200" dirty="0" smtClean="0">
                <a:solidFill>
                  <a:srgbClr val="7030A0"/>
                </a:solidFill>
              </a:rPr>
              <a:t>Metode utama menggunakan acak, pemilihan sistematik dan sembarang </a:t>
            </a:r>
          </a:p>
          <a:p>
            <a:pPr algn="just">
              <a:buFont typeface="Wingdings" panose="05000000000000000000" pitchFamily="2" charset="2"/>
              <a:buChar char="Ø"/>
            </a:pPr>
            <a:endParaRPr lang="id-ID" sz="3200" dirty="0" smtClean="0">
              <a:solidFill>
                <a:srgbClr val="7030A0"/>
              </a:solidFill>
            </a:endParaRPr>
          </a:p>
          <a:p>
            <a:pPr algn="just">
              <a:buFont typeface="Wingdings" panose="05000000000000000000" pitchFamily="2" charset="2"/>
              <a:buChar char="Ø"/>
            </a:pPr>
            <a:endParaRPr lang="id-ID" sz="3200" dirty="0" smtClean="0">
              <a:solidFill>
                <a:srgbClr val="7030A0"/>
              </a:solidFill>
            </a:endParaRPr>
          </a:p>
        </p:txBody>
      </p:sp>
    </p:spTree>
    <p:extLst>
      <p:ext uri="{BB962C8B-B14F-4D97-AF65-F5344CB8AC3E}">
        <p14:creationId xmlns:p14="http://schemas.microsoft.com/office/powerpoint/2010/main" val="21684013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381999" cy="533400"/>
          </a:xfrm>
        </p:spPr>
        <p:txBody>
          <a:bodyPr>
            <a:noAutofit/>
          </a:bodyPr>
          <a:lstStyle/>
          <a:p>
            <a:pPr marL="0" indent="0"/>
            <a:r>
              <a:rPr lang="id-ID" sz="2800" b="1" dirty="0" smtClean="0">
                <a:solidFill>
                  <a:srgbClr val="FF0000"/>
                </a:solidFill>
              </a:rPr>
              <a:t>Memilih unsur-unsur sampel – ilustrasi praktis :</a:t>
            </a:r>
            <a:endParaRPr lang="id-ID" sz="2800" b="1" dirty="0">
              <a:solidFill>
                <a:srgbClr val="FF0000"/>
              </a:solidFill>
            </a:endParaRPr>
          </a:p>
        </p:txBody>
      </p:sp>
      <p:sp>
        <p:nvSpPr>
          <p:cNvPr id="3" name="Content Placeholder 2"/>
          <p:cNvSpPr>
            <a:spLocks noGrp="1"/>
          </p:cNvSpPr>
          <p:nvPr>
            <p:ph idx="1"/>
          </p:nvPr>
        </p:nvSpPr>
        <p:spPr>
          <a:xfrm>
            <a:off x="228600" y="838200"/>
            <a:ext cx="8381999" cy="5867400"/>
          </a:xfrm>
        </p:spPr>
        <p:txBody>
          <a:bodyPr>
            <a:noAutofit/>
          </a:bodyPr>
          <a:lstStyle/>
          <a:p>
            <a:pPr marL="0" indent="0" algn="just">
              <a:buNone/>
            </a:pPr>
            <a:r>
              <a:rPr lang="id-ID" sz="2800" dirty="0" smtClean="0">
                <a:solidFill>
                  <a:srgbClr val="7030A0"/>
                </a:solidFill>
              </a:rPr>
              <a:t>Prosedur audit : mengambil sample FJ dan diperiksa apakah dilampiri dg bukti pengiriman barang &amp; PO</a:t>
            </a:r>
          </a:p>
          <a:p>
            <a:pPr marL="0" indent="0" algn="just">
              <a:buNone/>
            </a:pPr>
            <a:r>
              <a:rPr lang="id-ID" sz="2800" dirty="0" smtClean="0">
                <a:solidFill>
                  <a:srgbClr val="7030A0"/>
                </a:solidFill>
              </a:rPr>
              <a:t>Populasi yang diuji : FJ</a:t>
            </a:r>
          </a:p>
          <a:p>
            <a:pPr marL="0" indent="0" algn="just">
              <a:buNone/>
            </a:pPr>
            <a:r>
              <a:rPr lang="id-ID" sz="2800" dirty="0" smtClean="0">
                <a:solidFill>
                  <a:srgbClr val="7030A0"/>
                </a:solidFill>
              </a:rPr>
              <a:t>Jumlah populasi : 500 F</a:t>
            </a:r>
          </a:p>
          <a:p>
            <a:pPr marL="0" indent="0" algn="just">
              <a:buNone/>
            </a:pPr>
            <a:r>
              <a:rPr lang="id-ID" sz="2800" dirty="0" smtClean="0">
                <a:solidFill>
                  <a:srgbClr val="7030A0"/>
                </a:solidFill>
              </a:rPr>
              <a:t>Ukuran sampel : 23 (confidence 90%, TDR 10%)</a:t>
            </a:r>
          </a:p>
          <a:p>
            <a:pPr marL="0" indent="0" algn="just">
              <a:buNone/>
            </a:pPr>
            <a:r>
              <a:rPr lang="id-ID" sz="2800" dirty="0" smtClean="0">
                <a:solidFill>
                  <a:srgbClr val="7030A0"/>
                </a:solidFill>
              </a:rPr>
              <a:t>Metode yg dipilih : acak dg random table number</a:t>
            </a:r>
          </a:p>
          <a:p>
            <a:pPr algn="just">
              <a:buFont typeface="Wingdings" panose="05000000000000000000" pitchFamily="2" charset="2"/>
              <a:buChar char="Ø"/>
            </a:pPr>
            <a:r>
              <a:rPr lang="id-ID" sz="2800" dirty="0" smtClean="0">
                <a:solidFill>
                  <a:srgbClr val="7030A0"/>
                </a:solidFill>
              </a:rPr>
              <a:t>Hitung sampling interval : 500/23 = 21,7 = 22</a:t>
            </a:r>
          </a:p>
          <a:p>
            <a:pPr algn="just">
              <a:buFont typeface="Wingdings" panose="05000000000000000000" pitchFamily="2" charset="2"/>
              <a:buChar char="Ø"/>
            </a:pPr>
            <a:r>
              <a:rPr lang="id-ID" sz="2800" dirty="0" smtClean="0">
                <a:solidFill>
                  <a:srgbClr val="7030A0"/>
                </a:solidFill>
              </a:rPr>
              <a:t>Tentukan rute pengambilan sample : mis. Dari atas kebawah dst</a:t>
            </a:r>
          </a:p>
          <a:p>
            <a:pPr algn="just">
              <a:buFont typeface="Wingdings" panose="05000000000000000000" pitchFamily="2" charset="2"/>
              <a:buChar char="Ø"/>
            </a:pPr>
            <a:r>
              <a:rPr lang="id-ID" sz="2800" dirty="0" smtClean="0">
                <a:solidFill>
                  <a:srgbClr val="7030A0"/>
                </a:solidFill>
              </a:rPr>
              <a:t>Tentukan nomor awal secara acak dari tabel sbg sampel</a:t>
            </a:r>
          </a:p>
        </p:txBody>
      </p:sp>
    </p:spTree>
    <p:extLst>
      <p:ext uri="{BB962C8B-B14F-4D97-AF65-F5344CB8AC3E}">
        <p14:creationId xmlns:p14="http://schemas.microsoft.com/office/powerpoint/2010/main" val="11164892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04800"/>
            <a:ext cx="8686800" cy="533400"/>
          </a:xfrm>
        </p:spPr>
        <p:txBody>
          <a:bodyPr>
            <a:noAutofit/>
          </a:bodyPr>
          <a:lstStyle/>
          <a:p>
            <a:pPr marL="0" indent="0" algn="ctr"/>
            <a:r>
              <a:rPr lang="id-ID" sz="2400" b="1" dirty="0" smtClean="0">
                <a:solidFill>
                  <a:srgbClr val="FF0000"/>
                </a:solidFill>
              </a:rPr>
              <a:t>Menentukan ukuran sampel – pengujian substantif</a:t>
            </a:r>
            <a:endParaRPr lang="id-ID" sz="2400" b="1" dirty="0">
              <a:solidFill>
                <a:srgbClr val="FF0000"/>
              </a:solidFill>
            </a:endParaRPr>
          </a:p>
        </p:txBody>
      </p:sp>
      <p:sp>
        <p:nvSpPr>
          <p:cNvPr id="3" name="Content Placeholder 2"/>
          <p:cNvSpPr>
            <a:spLocks noGrp="1"/>
          </p:cNvSpPr>
          <p:nvPr>
            <p:ph idx="1"/>
          </p:nvPr>
        </p:nvSpPr>
        <p:spPr>
          <a:xfrm>
            <a:off x="228600" y="838200"/>
            <a:ext cx="8381999" cy="5867400"/>
          </a:xfrm>
        </p:spPr>
        <p:txBody>
          <a:bodyPr>
            <a:noAutofit/>
          </a:bodyPr>
          <a:lstStyle/>
          <a:p>
            <a:pPr marL="0" indent="0" algn="just">
              <a:buNone/>
            </a:pPr>
            <a:r>
              <a:rPr lang="id-ID" sz="2800" dirty="0" smtClean="0">
                <a:solidFill>
                  <a:srgbClr val="7030A0"/>
                </a:solidFill>
              </a:rPr>
              <a:t>1. </a:t>
            </a:r>
            <a:r>
              <a:rPr lang="id-ID" sz="2800" dirty="0" smtClean="0">
                <a:solidFill>
                  <a:srgbClr val="7030A0"/>
                </a:solidFill>
              </a:rPr>
              <a:t>Berdasar formula berbasis statistik/ melalui pertimbangan profesional</a:t>
            </a:r>
            <a:endParaRPr lang="id-ID" sz="2800" dirty="0" smtClean="0">
              <a:solidFill>
                <a:srgbClr val="7030A0"/>
              </a:solidFill>
            </a:endParaRPr>
          </a:p>
          <a:p>
            <a:pPr marL="0" indent="0" algn="just">
              <a:buNone/>
            </a:pPr>
            <a:r>
              <a:rPr lang="id-ID" sz="2800" dirty="0" smtClean="0">
                <a:solidFill>
                  <a:srgbClr val="7030A0"/>
                </a:solidFill>
              </a:rPr>
              <a:t>2. </a:t>
            </a:r>
            <a:r>
              <a:rPr lang="id-ID" sz="2800" dirty="0" smtClean="0">
                <a:solidFill>
                  <a:srgbClr val="7030A0"/>
                </a:solidFill>
              </a:rPr>
              <a:t>Penentuan sampel ditentukan oleh faktor sbb :</a:t>
            </a:r>
            <a:endParaRPr lang="id-ID" sz="2400" dirty="0" smtClean="0">
              <a:solidFill>
                <a:srgbClr val="FF0000"/>
              </a:solidFill>
            </a:endParaRPr>
          </a:p>
          <a:p>
            <a:pPr algn="just">
              <a:buFont typeface="Wingdings" panose="05000000000000000000" pitchFamily="2" charset="2"/>
              <a:buChar char="Ø"/>
            </a:pPr>
            <a:r>
              <a:rPr lang="id-ID" dirty="0" smtClean="0">
                <a:solidFill>
                  <a:srgbClr val="FF0000"/>
                </a:solidFill>
              </a:rPr>
              <a:t>Risiko yg tlah dinilai oleh auditor atas risiko kesalahan penyajian material</a:t>
            </a:r>
          </a:p>
          <a:p>
            <a:pPr algn="just">
              <a:buFont typeface="Wingdings" panose="05000000000000000000" pitchFamily="2" charset="2"/>
              <a:buChar char="Ø"/>
            </a:pPr>
            <a:r>
              <a:rPr lang="id-ID" dirty="0" smtClean="0">
                <a:solidFill>
                  <a:srgbClr val="FF0000"/>
                </a:solidFill>
              </a:rPr>
              <a:t>Prosedur substantif</a:t>
            </a:r>
          </a:p>
          <a:p>
            <a:pPr algn="just">
              <a:buFont typeface="Wingdings" panose="05000000000000000000" pitchFamily="2" charset="2"/>
              <a:buChar char="Ø"/>
            </a:pPr>
            <a:r>
              <a:rPr lang="id-ID" dirty="0" smtClean="0">
                <a:solidFill>
                  <a:srgbClr val="FF0000"/>
                </a:solidFill>
              </a:rPr>
              <a:t>Tingkat asurans yg diharapkan auditor bhw kesalahan penyajian yg dpt diterima tdk melebihi kesalahan penyajian aktual dalam populasi</a:t>
            </a:r>
          </a:p>
          <a:p>
            <a:pPr algn="just">
              <a:buFont typeface="Wingdings" panose="05000000000000000000" pitchFamily="2" charset="2"/>
              <a:buChar char="Ø"/>
            </a:pPr>
            <a:r>
              <a:rPr lang="id-ID" dirty="0" smtClean="0">
                <a:solidFill>
                  <a:srgbClr val="FF0000"/>
                </a:solidFill>
              </a:rPr>
              <a:t>Stratifikasi populasi</a:t>
            </a:r>
          </a:p>
          <a:p>
            <a:pPr algn="just">
              <a:buFont typeface="Wingdings" panose="05000000000000000000" pitchFamily="2" charset="2"/>
              <a:buChar char="Ø"/>
            </a:pPr>
            <a:r>
              <a:rPr lang="id-ID" dirty="0" smtClean="0">
                <a:solidFill>
                  <a:srgbClr val="FF0000"/>
                </a:solidFill>
              </a:rPr>
              <a:t>Jumlah unit sampling dlm populasi</a:t>
            </a:r>
          </a:p>
          <a:p>
            <a:pPr marL="0" indent="0" algn="just">
              <a:buNone/>
            </a:pPr>
            <a:r>
              <a:rPr lang="id-ID" sz="1600" dirty="0">
                <a:solidFill>
                  <a:srgbClr val="FF0000"/>
                </a:solidFill>
              </a:rPr>
              <a:t>3.</a:t>
            </a:r>
            <a:r>
              <a:rPr lang="id-ID" sz="2800" dirty="0">
                <a:solidFill>
                  <a:srgbClr val="7030A0"/>
                </a:solidFill>
              </a:rPr>
              <a:t> Jk kondisi sama, dampak </a:t>
            </a:r>
            <a:r>
              <a:rPr lang="id-ID" sz="2800" dirty="0" smtClean="0">
                <a:solidFill>
                  <a:srgbClr val="7030A0"/>
                </a:solidFill>
              </a:rPr>
              <a:t>faktor-2 </a:t>
            </a:r>
            <a:r>
              <a:rPr lang="id-ID" sz="2800" dirty="0">
                <a:solidFill>
                  <a:srgbClr val="7030A0"/>
                </a:solidFill>
              </a:rPr>
              <a:t>tsb thd ukuran sampel akan sama tanpa mempertimbangkan pendekatan yg dipilih, apakah pendekatan statistik/ non statistik</a:t>
            </a:r>
          </a:p>
          <a:p>
            <a:pPr marL="0" indent="0" algn="just">
              <a:buNone/>
            </a:pPr>
            <a:endParaRPr lang="id-ID" sz="3200" dirty="0" smtClean="0">
              <a:solidFill>
                <a:srgbClr val="7030A0"/>
              </a:solidFill>
            </a:endParaRPr>
          </a:p>
        </p:txBody>
      </p:sp>
    </p:spTree>
    <p:extLst>
      <p:ext uri="{BB962C8B-B14F-4D97-AF65-F5344CB8AC3E}">
        <p14:creationId xmlns:p14="http://schemas.microsoft.com/office/powerpoint/2010/main" val="25724243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381999" cy="533400"/>
          </a:xfrm>
        </p:spPr>
        <p:txBody>
          <a:bodyPr>
            <a:noAutofit/>
          </a:bodyPr>
          <a:lstStyle/>
          <a:p>
            <a:pPr marL="0" indent="0"/>
            <a:r>
              <a:rPr lang="id-ID" sz="2800" b="1" dirty="0" smtClean="0">
                <a:solidFill>
                  <a:srgbClr val="FF0000"/>
                </a:solidFill>
              </a:rPr>
              <a:t>Menentukan ukuran sampel-substantif :</a:t>
            </a:r>
            <a:endParaRPr lang="id-ID" sz="2800" b="1" dirty="0">
              <a:solidFill>
                <a:srgbClr val="FF0000"/>
              </a:solidFill>
            </a:endParaRPr>
          </a:p>
        </p:txBody>
      </p:sp>
      <p:sp>
        <p:nvSpPr>
          <p:cNvPr id="3" name="Content Placeholder 2"/>
          <p:cNvSpPr>
            <a:spLocks noGrp="1"/>
          </p:cNvSpPr>
          <p:nvPr>
            <p:ph idx="1"/>
          </p:nvPr>
        </p:nvSpPr>
        <p:spPr>
          <a:xfrm>
            <a:off x="228600" y="838200"/>
            <a:ext cx="8381999" cy="5867400"/>
          </a:xfrm>
        </p:spPr>
        <p:txBody>
          <a:bodyPr>
            <a:noAutofit/>
          </a:bodyPr>
          <a:lstStyle/>
          <a:p>
            <a:pPr marL="0" indent="0" algn="just">
              <a:buNone/>
            </a:pPr>
            <a:endParaRPr lang="id-ID" sz="3200" dirty="0" smtClean="0">
              <a:solidFill>
                <a:srgbClr val="7030A0"/>
              </a:solidFill>
            </a:endParaRPr>
          </a:p>
          <a:p>
            <a:pPr algn="just">
              <a:buFont typeface="Wingdings" panose="05000000000000000000" pitchFamily="2" charset="2"/>
              <a:buChar char="Ø"/>
            </a:pPr>
            <a:endParaRPr lang="id-ID" sz="3200" dirty="0" smtClean="0">
              <a:solidFill>
                <a:srgbClr val="7030A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260588081"/>
              </p:ext>
            </p:extLst>
          </p:nvPr>
        </p:nvGraphicFramePr>
        <p:xfrm>
          <a:off x="-533400" y="762001"/>
          <a:ext cx="10972799" cy="4709160"/>
        </p:xfrm>
        <a:graphic>
          <a:graphicData uri="http://schemas.openxmlformats.org/drawingml/2006/table">
            <a:tbl>
              <a:tblPr firstRow="1" firstCol="1" bandRow="1">
                <a:tableStyleId>{5C22544A-7EE6-4342-B048-85BDC9FD1C3A}</a:tableStyleId>
              </a:tblPr>
              <a:tblGrid>
                <a:gridCol w="2438400"/>
                <a:gridCol w="1676400"/>
                <a:gridCol w="1371600"/>
                <a:gridCol w="5486399"/>
              </a:tblGrid>
              <a:tr h="1203960">
                <a:tc>
                  <a:txBody>
                    <a:bodyPr/>
                    <a:lstStyle/>
                    <a:p>
                      <a:pPr algn="ctr">
                        <a:spcAft>
                          <a:spcPts val="0"/>
                        </a:spcAft>
                      </a:pPr>
                      <a:r>
                        <a:rPr lang="id-ID" sz="2300" dirty="0">
                          <a:effectLst/>
                        </a:rPr>
                        <a:t>Faktor</a:t>
                      </a:r>
                      <a:endParaRPr lang="id-ID" sz="23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id-ID" sz="2300">
                          <a:effectLst/>
                        </a:rPr>
                        <a:t>Perubahan dalam faktor</a:t>
                      </a:r>
                      <a:endParaRPr lang="id-ID" sz="2300" b="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id-ID" sz="2300" dirty="0">
                          <a:effectLst/>
                        </a:rPr>
                        <a:t>Pengaruh thd  sampel</a:t>
                      </a:r>
                      <a:endParaRPr lang="id-ID" sz="23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id-ID" sz="2300">
                          <a:effectLst/>
                        </a:rPr>
                        <a:t>Penjelasan</a:t>
                      </a:r>
                      <a:endParaRPr lang="id-ID" sz="2300" b="1">
                        <a:effectLst/>
                        <a:latin typeface="Times New Roman" panose="02020603050405020304" pitchFamily="18" charset="0"/>
                        <a:ea typeface="Times New Roman" panose="02020603050405020304" pitchFamily="18" charset="0"/>
                      </a:endParaRPr>
                    </a:p>
                  </a:txBody>
                  <a:tcPr marL="68580" marR="68580" marT="0" marB="0" anchor="ctr"/>
                </a:tc>
              </a:tr>
              <a:tr h="1590348">
                <a:tc>
                  <a:txBody>
                    <a:bodyPr/>
                    <a:lstStyle/>
                    <a:p>
                      <a:pPr algn="just">
                        <a:spcAft>
                          <a:spcPts val="0"/>
                        </a:spcAft>
                      </a:pPr>
                      <a:r>
                        <a:rPr lang="id-ID" sz="2300" b="1" dirty="0" smtClean="0">
                          <a:effectLst/>
                          <a:latin typeface="Times New Roman" panose="02020603050405020304" pitchFamily="18" charset="0"/>
                          <a:ea typeface="Times New Roman" panose="02020603050405020304" pitchFamily="18" charset="0"/>
                        </a:rPr>
                        <a:t>Risiko yg tlah dinilai auditor atas risiko kesalahan penyajian material</a:t>
                      </a:r>
                      <a:endParaRPr lang="id-ID" sz="23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endParaRPr lang="id-ID" sz="2300" dirty="0" smtClean="0">
                        <a:solidFill>
                          <a:srgbClr val="FF0000"/>
                        </a:solidFill>
                        <a:effectLst/>
                      </a:endParaRPr>
                    </a:p>
                    <a:p>
                      <a:pPr algn="just">
                        <a:spcAft>
                          <a:spcPts val="0"/>
                        </a:spcAft>
                      </a:pPr>
                      <a:endParaRPr lang="id-ID" sz="2300" dirty="0" smtClean="0">
                        <a:solidFill>
                          <a:srgbClr val="FF0000"/>
                        </a:solidFill>
                        <a:effectLst/>
                      </a:endParaRPr>
                    </a:p>
                    <a:p>
                      <a:pPr algn="just">
                        <a:spcAft>
                          <a:spcPts val="0"/>
                        </a:spcAft>
                      </a:pPr>
                      <a:endParaRPr lang="id-ID" sz="2300" dirty="0" smtClean="0">
                        <a:solidFill>
                          <a:srgbClr val="FF0000"/>
                        </a:solidFill>
                        <a:effectLst/>
                      </a:endParaRPr>
                    </a:p>
                    <a:p>
                      <a:pPr algn="just">
                        <a:spcAft>
                          <a:spcPts val="0"/>
                        </a:spcAft>
                      </a:pPr>
                      <a:endParaRPr lang="id-ID" sz="2300" dirty="0" smtClean="0">
                        <a:solidFill>
                          <a:srgbClr val="FF0000"/>
                        </a:solidFill>
                        <a:effectLst/>
                      </a:endParaRPr>
                    </a:p>
                    <a:p>
                      <a:pPr algn="just">
                        <a:spcAft>
                          <a:spcPts val="0"/>
                        </a:spcAft>
                      </a:pPr>
                      <a:r>
                        <a:rPr lang="id-ID" sz="2300" dirty="0" smtClean="0">
                          <a:solidFill>
                            <a:srgbClr val="FF0000"/>
                          </a:solidFill>
                          <a:effectLst/>
                        </a:rPr>
                        <a:t>Meningkat</a:t>
                      </a:r>
                      <a:endParaRPr lang="id-ID" sz="23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endParaRPr lang="id-ID" sz="2300" dirty="0" smtClean="0">
                        <a:solidFill>
                          <a:srgbClr val="FF0000"/>
                        </a:solidFill>
                        <a:effectLst/>
                      </a:endParaRPr>
                    </a:p>
                    <a:p>
                      <a:pPr algn="just">
                        <a:spcAft>
                          <a:spcPts val="0"/>
                        </a:spcAft>
                      </a:pPr>
                      <a:endParaRPr lang="id-ID" sz="2300" dirty="0" smtClean="0">
                        <a:solidFill>
                          <a:srgbClr val="FF0000"/>
                        </a:solidFill>
                        <a:effectLst/>
                      </a:endParaRPr>
                    </a:p>
                    <a:p>
                      <a:pPr algn="just">
                        <a:spcAft>
                          <a:spcPts val="0"/>
                        </a:spcAft>
                      </a:pPr>
                      <a:endParaRPr lang="id-ID" sz="2300" dirty="0" smtClean="0">
                        <a:solidFill>
                          <a:srgbClr val="FF0000"/>
                        </a:solidFill>
                        <a:effectLst/>
                      </a:endParaRPr>
                    </a:p>
                    <a:p>
                      <a:pPr algn="just">
                        <a:spcAft>
                          <a:spcPts val="0"/>
                        </a:spcAft>
                      </a:pPr>
                      <a:endParaRPr lang="id-ID" sz="2300" dirty="0" smtClean="0">
                        <a:solidFill>
                          <a:srgbClr val="FF0000"/>
                        </a:solidFill>
                        <a:effectLst/>
                      </a:endParaRPr>
                    </a:p>
                    <a:p>
                      <a:pPr algn="just">
                        <a:spcAft>
                          <a:spcPts val="0"/>
                        </a:spcAft>
                      </a:pPr>
                      <a:r>
                        <a:rPr lang="id-ID" sz="2300" dirty="0" smtClean="0">
                          <a:solidFill>
                            <a:srgbClr val="FF0000"/>
                          </a:solidFill>
                          <a:effectLst/>
                        </a:rPr>
                        <a:t>Naik</a:t>
                      </a:r>
                      <a:endParaRPr lang="id-ID" sz="23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id-ID" sz="2300" b="1" dirty="0" smtClean="0">
                          <a:solidFill>
                            <a:srgbClr val="FF0000"/>
                          </a:solidFill>
                          <a:effectLst/>
                          <a:latin typeface="Times New Roman" panose="02020603050405020304" pitchFamily="18" charset="0"/>
                          <a:ea typeface="Times New Roman" panose="02020603050405020304" pitchFamily="18" charset="0"/>
                        </a:rPr>
                        <a:t>Semakin tinggi risiko kesalahan penyajian material yg dinilai, auditor perlu menurunkan tingkat risiko deteksi yg rendah dan akan lbh mengandalkan pd prosedur substatif agar dpt mengurangi risiko audit ke tingkat rendah</a:t>
                      </a:r>
                      <a:r>
                        <a:rPr lang="id-ID" sz="2300" b="1" baseline="0" dirty="0" smtClean="0">
                          <a:solidFill>
                            <a:srgbClr val="FF0000"/>
                          </a:solidFill>
                          <a:effectLst/>
                          <a:latin typeface="Times New Roman" panose="02020603050405020304" pitchFamily="18" charset="0"/>
                          <a:ea typeface="Times New Roman" panose="02020603050405020304" pitchFamily="18" charset="0"/>
                        </a:rPr>
                        <a:t> yg dapat diterima. Semakin byk bukti audit yg diperoleh dari pengujian rinci ( semakin kecil risiko deteksi), semakin besar ukurn sampel diperlukan</a:t>
                      </a:r>
                      <a:endParaRPr lang="id-ID" sz="23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542350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28600"/>
            <a:ext cx="8077201" cy="914400"/>
          </a:xfrm>
        </p:spPr>
        <p:txBody>
          <a:bodyPr>
            <a:normAutofit fontScale="90000"/>
          </a:bodyPr>
          <a:lstStyle/>
          <a:p>
            <a:r>
              <a:rPr lang="id-ID" b="1" dirty="0" smtClean="0">
                <a:solidFill>
                  <a:srgbClr val="C00000"/>
                </a:solidFill>
              </a:rPr>
              <a:t>AUDITOR MELAKUKAN PENGUJIAN PENGENDALI &amp; SUBSTANTIF UNTUK :</a:t>
            </a:r>
            <a:endParaRPr lang="id-ID" b="1" dirty="0">
              <a:solidFill>
                <a:srgbClr val="C00000"/>
              </a:solidFill>
            </a:endParaRPr>
          </a:p>
        </p:txBody>
      </p:sp>
      <p:sp>
        <p:nvSpPr>
          <p:cNvPr id="3" name="Content Placeholder 2"/>
          <p:cNvSpPr>
            <a:spLocks noGrp="1"/>
          </p:cNvSpPr>
          <p:nvPr>
            <p:ph idx="1"/>
          </p:nvPr>
        </p:nvSpPr>
        <p:spPr>
          <a:xfrm>
            <a:off x="609598" y="1371600"/>
            <a:ext cx="8077201" cy="4669763"/>
          </a:xfrm>
        </p:spPr>
        <p:txBody>
          <a:bodyPr>
            <a:normAutofit fontScale="92500" lnSpcReduction="10000"/>
          </a:bodyPr>
          <a:lstStyle/>
          <a:p>
            <a:pPr marL="0" indent="0">
              <a:buNone/>
            </a:pPr>
            <a:endParaRPr lang="id-ID" dirty="0" smtClean="0"/>
          </a:p>
          <a:p>
            <a:pPr marL="0" indent="0">
              <a:buNone/>
            </a:pPr>
            <a:r>
              <a:rPr lang="id-ID" sz="2400" dirty="0" smtClean="0"/>
              <a:t>1. UNTUK MENENTUKAN RENDAHNYA TINGKAT</a:t>
            </a:r>
          </a:p>
          <a:p>
            <a:pPr marL="0" indent="0">
              <a:buNone/>
            </a:pPr>
            <a:r>
              <a:rPr lang="id-ID" sz="2400" dirty="0"/>
              <a:t> </a:t>
            </a:r>
            <a:r>
              <a:rPr lang="id-ID" sz="2400" dirty="0" smtClean="0"/>
              <a:t>   PENGECUALIAN DARI POPULASI</a:t>
            </a:r>
          </a:p>
          <a:p>
            <a:pPr marL="0" indent="0">
              <a:buNone/>
            </a:pPr>
            <a:endParaRPr lang="id-ID" sz="2400" dirty="0" smtClean="0"/>
          </a:p>
          <a:p>
            <a:pPr marL="0" indent="0">
              <a:buNone/>
            </a:pPr>
            <a:r>
              <a:rPr lang="id-ID" sz="2400" dirty="0" smtClean="0"/>
              <a:t>2. UNTUK MENGURANGI RISIKO PENGENDALIAN SEHINGGA</a:t>
            </a:r>
          </a:p>
          <a:p>
            <a:pPr marL="0" indent="0">
              <a:buNone/>
            </a:pPr>
            <a:r>
              <a:rPr lang="id-ID" sz="2400" dirty="0"/>
              <a:t> </a:t>
            </a:r>
            <a:r>
              <a:rPr lang="id-ID" sz="2400" dirty="0" smtClean="0"/>
              <a:t>   MENGURANGI PENGUJIAN PERINCIAN SALDO</a:t>
            </a:r>
          </a:p>
          <a:p>
            <a:pPr marL="0" indent="0">
              <a:buNone/>
            </a:pPr>
            <a:endParaRPr lang="id-ID" sz="2400" dirty="0" smtClean="0"/>
          </a:p>
          <a:p>
            <a:pPr marL="0" indent="0">
              <a:buNone/>
            </a:pPr>
            <a:r>
              <a:rPr lang="id-ID" sz="2400" dirty="0" smtClean="0"/>
              <a:t>3. BAGI PERUSAHAAN PUBLIK, UNTUK MENYIMPULKAN </a:t>
            </a:r>
          </a:p>
          <a:p>
            <a:pPr marL="0" indent="0">
              <a:buNone/>
            </a:pPr>
            <a:r>
              <a:rPr lang="id-ID" sz="2400" dirty="0"/>
              <a:t> </a:t>
            </a:r>
            <a:r>
              <a:rPr lang="id-ID" sz="2400" dirty="0" smtClean="0"/>
              <a:t>   BAHWA PENGENDALIAN BERLANGSUNG SECARA EFEKTIF</a:t>
            </a:r>
          </a:p>
          <a:p>
            <a:pPr marL="0" indent="0">
              <a:buNone/>
            </a:pPr>
            <a:r>
              <a:rPr lang="id-ID" sz="2400" dirty="0"/>
              <a:t> </a:t>
            </a:r>
            <a:r>
              <a:rPr lang="id-ID" sz="2400" dirty="0" smtClean="0"/>
              <a:t>   TERHADAP AUDIT PENGENDALIAN INTERNAL PELAPORAN </a:t>
            </a:r>
          </a:p>
          <a:p>
            <a:pPr marL="0" indent="0">
              <a:buNone/>
            </a:pPr>
            <a:r>
              <a:rPr lang="id-ID" sz="2400" dirty="0"/>
              <a:t> </a:t>
            </a:r>
            <a:r>
              <a:rPr lang="id-ID" sz="2400" dirty="0" smtClean="0"/>
              <a:t>   KEUANGAN</a:t>
            </a:r>
            <a:endParaRPr lang="id-ID" sz="2400" dirty="0"/>
          </a:p>
        </p:txBody>
      </p:sp>
    </p:spTree>
    <p:extLst>
      <p:ext uri="{BB962C8B-B14F-4D97-AF65-F5344CB8AC3E}">
        <p14:creationId xmlns:p14="http://schemas.microsoft.com/office/powerpoint/2010/main" val="42310347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381999" cy="533400"/>
          </a:xfrm>
        </p:spPr>
        <p:txBody>
          <a:bodyPr>
            <a:noAutofit/>
          </a:bodyPr>
          <a:lstStyle/>
          <a:p>
            <a:pPr marL="0" indent="0"/>
            <a:r>
              <a:rPr lang="id-ID" sz="2800" b="1" dirty="0" smtClean="0">
                <a:solidFill>
                  <a:srgbClr val="FF0000"/>
                </a:solidFill>
              </a:rPr>
              <a:t>Menentukan ukuran sampel-substantif lanjutan.. :</a:t>
            </a:r>
            <a:endParaRPr lang="id-ID" sz="2800" b="1" dirty="0">
              <a:solidFill>
                <a:srgbClr val="FF0000"/>
              </a:solidFill>
            </a:endParaRPr>
          </a:p>
        </p:txBody>
      </p:sp>
      <p:sp>
        <p:nvSpPr>
          <p:cNvPr id="3" name="Content Placeholder 2"/>
          <p:cNvSpPr>
            <a:spLocks noGrp="1"/>
          </p:cNvSpPr>
          <p:nvPr>
            <p:ph idx="1"/>
          </p:nvPr>
        </p:nvSpPr>
        <p:spPr>
          <a:xfrm>
            <a:off x="228600" y="838200"/>
            <a:ext cx="8381999" cy="5867400"/>
          </a:xfrm>
        </p:spPr>
        <p:txBody>
          <a:bodyPr>
            <a:noAutofit/>
          </a:bodyPr>
          <a:lstStyle/>
          <a:p>
            <a:pPr marL="0" indent="0" algn="just">
              <a:buNone/>
            </a:pPr>
            <a:endParaRPr lang="id-ID" sz="3200" dirty="0" smtClean="0">
              <a:solidFill>
                <a:srgbClr val="7030A0"/>
              </a:solidFill>
            </a:endParaRPr>
          </a:p>
          <a:p>
            <a:pPr algn="just">
              <a:buFont typeface="Wingdings" panose="05000000000000000000" pitchFamily="2" charset="2"/>
              <a:buChar char="Ø"/>
            </a:pPr>
            <a:endParaRPr lang="id-ID" sz="3200" dirty="0" smtClean="0">
              <a:solidFill>
                <a:srgbClr val="7030A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15823664"/>
              </p:ext>
            </p:extLst>
          </p:nvPr>
        </p:nvGraphicFramePr>
        <p:xfrm>
          <a:off x="-533400" y="762001"/>
          <a:ext cx="10972799" cy="4358640"/>
        </p:xfrm>
        <a:graphic>
          <a:graphicData uri="http://schemas.openxmlformats.org/drawingml/2006/table">
            <a:tbl>
              <a:tblPr firstRow="1" firstCol="1" bandRow="1">
                <a:tableStyleId>{5C22544A-7EE6-4342-B048-85BDC9FD1C3A}</a:tableStyleId>
              </a:tblPr>
              <a:tblGrid>
                <a:gridCol w="3233056"/>
                <a:gridCol w="1959429"/>
                <a:gridCol w="1371600"/>
                <a:gridCol w="4408714"/>
              </a:tblGrid>
              <a:tr h="1203960">
                <a:tc>
                  <a:txBody>
                    <a:bodyPr/>
                    <a:lstStyle/>
                    <a:p>
                      <a:pPr algn="ctr">
                        <a:spcAft>
                          <a:spcPts val="0"/>
                        </a:spcAft>
                      </a:pPr>
                      <a:r>
                        <a:rPr lang="id-ID" sz="2300" dirty="0">
                          <a:effectLst/>
                        </a:rPr>
                        <a:t>Faktor</a:t>
                      </a:r>
                      <a:endParaRPr lang="id-ID" sz="23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id-ID" sz="2300">
                          <a:effectLst/>
                        </a:rPr>
                        <a:t>Perubahan dalam faktor</a:t>
                      </a:r>
                      <a:endParaRPr lang="id-ID" sz="2300" b="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id-ID" sz="2300" dirty="0">
                          <a:effectLst/>
                        </a:rPr>
                        <a:t>Pengaruh thd  sampel</a:t>
                      </a:r>
                      <a:endParaRPr lang="id-ID" sz="23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id-ID" sz="2300">
                          <a:effectLst/>
                        </a:rPr>
                        <a:t>Penjelasan</a:t>
                      </a:r>
                      <a:endParaRPr lang="id-ID" sz="2300" b="1">
                        <a:effectLst/>
                        <a:latin typeface="Times New Roman" panose="02020603050405020304" pitchFamily="18" charset="0"/>
                        <a:ea typeface="Times New Roman" panose="02020603050405020304" pitchFamily="18" charset="0"/>
                      </a:endParaRPr>
                    </a:p>
                  </a:txBody>
                  <a:tcPr marL="68580" marR="68580" marT="0" marB="0" anchor="ctr"/>
                </a:tc>
              </a:tr>
              <a:tr h="1590348">
                <a:tc>
                  <a:txBody>
                    <a:bodyPr/>
                    <a:lstStyle/>
                    <a:p>
                      <a:pPr algn="just">
                        <a:spcAft>
                          <a:spcPts val="0"/>
                        </a:spcAft>
                      </a:pPr>
                      <a:r>
                        <a:rPr lang="id-ID" sz="2300" b="1" dirty="0" smtClean="0">
                          <a:effectLst/>
                          <a:latin typeface="Times New Roman" panose="02020603050405020304" pitchFamily="18" charset="0"/>
                          <a:ea typeface="Times New Roman" panose="02020603050405020304" pitchFamily="18" charset="0"/>
                        </a:rPr>
                        <a:t>Penggunaan prosedur substantif lain yg diarahkan ke asersi yg sama</a:t>
                      </a:r>
                      <a:endParaRPr lang="id-ID" sz="23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id-ID" sz="2300" dirty="0">
                          <a:effectLst/>
                        </a:rPr>
                        <a:t> </a:t>
                      </a:r>
                      <a:endParaRPr lang="id-ID" sz="2300" dirty="0" smtClean="0">
                        <a:effectLst/>
                      </a:endParaRPr>
                    </a:p>
                    <a:p>
                      <a:pPr algn="just">
                        <a:spcAft>
                          <a:spcPts val="0"/>
                        </a:spcAft>
                      </a:pPr>
                      <a:r>
                        <a:rPr lang="id-ID" sz="2300" dirty="0" smtClean="0">
                          <a:effectLst/>
                        </a:rPr>
                        <a:t>Meningkat</a:t>
                      </a:r>
                      <a:endParaRPr lang="id-ID" sz="23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id-ID" sz="2300" dirty="0" smtClean="0">
                          <a:effectLst/>
                        </a:rPr>
                        <a:t> Turun</a:t>
                      </a:r>
                      <a:endParaRPr lang="id-ID" sz="23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id-ID" sz="2300" b="1" dirty="0" smtClean="0">
                          <a:solidFill>
                            <a:srgbClr val="FF0000"/>
                          </a:solidFill>
                          <a:effectLst/>
                          <a:latin typeface="Times New Roman" panose="02020603050405020304" pitchFamily="18" charset="0"/>
                          <a:ea typeface="Times New Roman" panose="02020603050405020304" pitchFamily="18" charset="0"/>
                        </a:rPr>
                        <a:t>Semakin auditor mengandalkan</a:t>
                      </a:r>
                      <a:r>
                        <a:rPr lang="id-ID" sz="2300" b="1" baseline="0" dirty="0" smtClean="0">
                          <a:solidFill>
                            <a:srgbClr val="FF0000"/>
                          </a:solidFill>
                          <a:effectLst/>
                          <a:latin typeface="Times New Roman" panose="02020603050405020304" pitchFamily="18" charset="0"/>
                          <a:ea typeface="Times New Roman" panose="02020603050405020304" pitchFamily="18" charset="0"/>
                        </a:rPr>
                        <a:t> pd prosedur substantif lain untuk mengurangi risiko deteksi ke suatu tingkat yg dpt diterima berkaitan dg suatu populasi tertentu, semakin berkurang asurans yg disyaratkan auditor dari sampling, oki semakin kecil ukuran sampel yg diperlukan</a:t>
                      </a:r>
                      <a:endParaRPr lang="id-ID" sz="23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1225515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381999" cy="533400"/>
          </a:xfrm>
        </p:spPr>
        <p:txBody>
          <a:bodyPr>
            <a:noAutofit/>
          </a:bodyPr>
          <a:lstStyle/>
          <a:p>
            <a:pPr marL="0" indent="0"/>
            <a:r>
              <a:rPr lang="id-ID" sz="2800" b="1" dirty="0" smtClean="0">
                <a:solidFill>
                  <a:srgbClr val="FF0000"/>
                </a:solidFill>
              </a:rPr>
              <a:t>Menentukan ukuran sampel-substantif lanjutan.. :</a:t>
            </a:r>
            <a:endParaRPr lang="id-ID" sz="2800" b="1" dirty="0">
              <a:solidFill>
                <a:srgbClr val="FF0000"/>
              </a:solidFill>
            </a:endParaRPr>
          </a:p>
        </p:txBody>
      </p:sp>
      <p:sp>
        <p:nvSpPr>
          <p:cNvPr id="3" name="Content Placeholder 2"/>
          <p:cNvSpPr>
            <a:spLocks noGrp="1"/>
          </p:cNvSpPr>
          <p:nvPr>
            <p:ph idx="1"/>
          </p:nvPr>
        </p:nvSpPr>
        <p:spPr>
          <a:xfrm>
            <a:off x="228600" y="838200"/>
            <a:ext cx="8381999" cy="5867400"/>
          </a:xfrm>
        </p:spPr>
        <p:txBody>
          <a:bodyPr>
            <a:noAutofit/>
          </a:bodyPr>
          <a:lstStyle/>
          <a:p>
            <a:pPr marL="0" indent="0" algn="just">
              <a:buNone/>
            </a:pPr>
            <a:endParaRPr lang="id-ID" sz="3200" dirty="0" smtClean="0">
              <a:solidFill>
                <a:srgbClr val="7030A0"/>
              </a:solidFill>
            </a:endParaRPr>
          </a:p>
          <a:p>
            <a:pPr algn="just">
              <a:buFont typeface="Wingdings" panose="05000000000000000000" pitchFamily="2" charset="2"/>
              <a:buChar char="Ø"/>
            </a:pPr>
            <a:endParaRPr lang="id-ID" sz="3200" dirty="0" smtClean="0">
              <a:solidFill>
                <a:srgbClr val="7030A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312626046"/>
              </p:ext>
            </p:extLst>
          </p:nvPr>
        </p:nvGraphicFramePr>
        <p:xfrm>
          <a:off x="-533400" y="762001"/>
          <a:ext cx="10972799" cy="5608320"/>
        </p:xfrm>
        <a:graphic>
          <a:graphicData uri="http://schemas.openxmlformats.org/drawingml/2006/table">
            <a:tbl>
              <a:tblPr firstRow="1" firstCol="1" bandRow="1">
                <a:tableStyleId>{5C22544A-7EE6-4342-B048-85BDC9FD1C3A}</a:tableStyleId>
              </a:tblPr>
              <a:tblGrid>
                <a:gridCol w="2057400"/>
                <a:gridCol w="1600200"/>
                <a:gridCol w="1066800"/>
                <a:gridCol w="6248399"/>
              </a:tblGrid>
              <a:tr h="1203960">
                <a:tc>
                  <a:txBody>
                    <a:bodyPr/>
                    <a:lstStyle/>
                    <a:p>
                      <a:pPr algn="ctr">
                        <a:spcAft>
                          <a:spcPts val="0"/>
                        </a:spcAft>
                      </a:pPr>
                      <a:r>
                        <a:rPr lang="id-ID" sz="2300" dirty="0">
                          <a:effectLst/>
                        </a:rPr>
                        <a:t>Faktor</a:t>
                      </a:r>
                      <a:endParaRPr lang="id-ID" sz="23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id-ID" sz="2300">
                          <a:effectLst/>
                        </a:rPr>
                        <a:t>Perubahan dalam faktor</a:t>
                      </a:r>
                      <a:endParaRPr lang="id-ID" sz="2300" b="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id-ID" sz="2300" dirty="0">
                          <a:effectLst/>
                        </a:rPr>
                        <a:t>Pengaruh thd  sampel</a:t>
                      </a:r>
                      <a:endParaRPr lang="id-ID" sz="23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id-ID" sz="2300">
                          <a:effectLst/>
                        </a:rPr>
                        <a:t>Penjelasan</a:t>
                      </a:r>
                      <a:endParaRPr lang="id-ID" sz="2300" b="1">
                        <a:effectLst/>
                        <a:latin typeface="Times New Roman" panose="02020603050405020304" pitchFamily="18" charset="0"/>
                        <a:ea typeface="Times New Roman" panose="02020603050405020304" pitchFamily="18" charset="0"/>
                      </a:endParaRPr>
                    </a:p>
                  </a:txBody>
                  <a:tcPr marL="68580" marR="68580" marT="0" marB="0" anchor="ctr"/>
                </a:tc>
              </a:tr>
              <a:tr h="1590348">
                <a:tc>
                  <a:txBody>
                    <a:bodyPr/>
                    <a:lstStyle/>
                    <a:p>
                      <a:pPr algn="just">
                        <a:spcAft>
                          <a:spcPts val="0"/>
                        </a:spcAft>
                      </a:pPr>
                      <a:r>
                        <a:rPr lang="id-ID" sz="2300" b="1" dirty="0" smtClean="0">
                          <a:effectLst/>
                          <a:latin typeface="Times New Roman" panose="02020603050405020304" pitchFamily="18" charset="0"/>
                          <a:ea typeface="Times New Roman" panose="02020603050405020304" pitchFamily="18" charset="0"/>
                        </a:rPr>
                        <a:t>Jumlah</a:t>
                      </a:r>
                      <a:r>
                        <a:rPr lang="id-ID" sz="2300" b="1" baseline="0" dirty="0" smtClean="0">
                          <a:effectLst/>
                          <a:latin typeface="Times New Roman" panose="02020603050405020304" pitchFamily="18" charset="0"/>
                          <a:ea typeface="Times New Roman" panose="02020603050405020304" pitchFamily="18" charset="0"/>
                        </a:rPr>
                        <a:t> kesalahan penyajian yg dihrpkan akan ditemukan auditor dalam populasi</a:t>
                      </a:r>
                      <a:endParaRPr lang="id-ID" sz="23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id-ID" sz="2300" dirty="0">
                          <a:effectLst/>
                        </a:rPr>
                        <a:t> </a:t>
                      </a:r>
                      <a:endParaRPr lang="id-ID" sz="2300" dirty="0" smtClean="0">
                        <a:effectLst/>
                      </a:endParaRPr>
                    </a:p>
                    <a:p>
                      <a:pPr algn="just">
                        <a:spcAft>
                          <a:spcPts val="0"/>
                        </a:spcAft>
                      </a:pPr>
                      <a:r>
                        <a:rPr lang="id-ID" sz="2300" dirty="0" smtClean="0">
                          <a:effectLst/>
                        </a:rPr>
                        <a:t>Meningkat</a:t>
                      </a:r>
                      <a:endParaRPr lang="id-ID" sz="23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id-ID" sz="2300" dirty="0" smtClean="0">
                          <a:effectLst/>
                        </a:rPr>
                        <a:t> </a:t>
                      </a:r>
                      <a:r>
                        <a:rPr lang="id-ID" sz="2300" dirty="0" smtClean="0">
                          <a:effectLst/>
                        </a:rPr>
                        <a:t>Naik</a:t>
                      </a:r>
                      <a:endParaRPr lang="id-ID" sz="23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id-ID" sz="2300" b="1" dirty="0" smtClean="0">
                          <a:solidFill>
                            <a:srgbClr val="FF0000"/>
                          </a:solidFill>
                          <a:effectLst/>
                          <a:latin typeface="Times New Roman" panose="02020603050405020304" pitchFamily="18" charset="0"/>
                          <a:ea typeface="Times New Roman" panose="02020603050405020304" pitchFamily="18" charset="0"/>
                        </a:rPr>
                        <a:t>Semakin besar jml kesalahan penyajian yg diharapkan akan ditemukan auditor dlm populasi, semakin besar ukuran sampel yg diperlukan unt membuat estimasi yg masuk</a:t>
                      </a:r>
                      <a:r>
                        <a:rPr lang="id-ID" sz="2300" b="1" baseline="0" dirty="0" smtClean="0">
                          <a:solidFill>
                            <a:srgbClr val="FF0000"/>
                          </a:solidFill>
                          <a:effectLst/>
                          <a:latin typeface="Times New Roman" panose="02020603050405020304" pitchFamily="18" charset="0"/>
                          <a:ea typeface="Times New Roman" panose="02020603050405020304" pitchFamily="18" charset="0"/>
                        </a:rPr>
                        <a:t> akal ttg jml kesalahan penyajian aktual dalam populasi. Faktor2 yg relevan dg pertimbangan auditor ttg jml kesalahan penyajian yg diharapkan mencakup seberapa luas nilai-2 unsur,  scr subjektif, hsl prosedur penilaian risiko, hsl pengujian pengendalian, hsl prsedur audit yg diterapkan dalam periode sblumnya, &amp; hsl prosedur substantif lain</a:t>
                      </a:r>
                      <a:endParaRPr lang="id-ID" sz="23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8573629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381999" cy="533400"/>
          </a:xfrm>
        </p:spPr>
        <p:txBody>
          <a:bodyPr>
            <a:noAutofit/>
          </a:bodyPr>
          <a:lstStyle/>
          <a:p>
            <a:pPr marL="0" indent="0"/>
            <a:r>
              <a:rPr lang="id-ID" sz="2800" b="1" dirty="0" smtClean="0">
                <a:solidFill>
                  <a:srgbClr val="FF0000"/>
                </a:solidFill>
              </a:rPr>
              <a:t>Menentukan ukuran sampel-substantif lanjutan.. :</a:t>
            </a:r>
            <a:endParaRPr lang="id-ID" sz="2800" b="1" dirty="0">
              <a:solidFill>
                <a:srgbClr val="FF0000"/>
              </a:solidFill>
            </a:endParaRPr>
          </a:p>
        </p:txBody>
      </p:sp>
      <p:sp>
        <p:nvSpPr>
          <p:cNvPr id="3" name="Content Placeholder 2"/>
          <p:cNvSpPr>
            <a:spLocks noGrp="1"/>
          </p:cNvSpPr>
          <p:nvPr>
            <p:ph idx="1"/>
          </p:nvPr>
        </p:nvSpPr>
        <p:spPr>
          <a:xfrm>
            <a:off x="228600" y="838200"/>
            <a:ext cx="8381999" cy="5867400"/>
          </a:xfrm>
        </p:spPr>
        <p:txBody>
          <a:bodyPr>
            <a:noAutofit/>
          </a:bodyPr>
          <a:lstStyle/>
          <a:p>
            <a:pPr marL="0" indent="0" algn="just">
              <a:buNone/>
            </a:pPr>
            <a:endParaRPr lang="id-ID" sz="3200" dirty="0" smtClean="0">
              <a:solidFill>
                <a:srgbClr val="7030A0"/>
              </a:solidFill>
            </a:endParaRPr>
          </a:p>
          <a:p>
            <a:pPr algn="just">
              <a:buFont typeface="Wingdings" panose="05000000000000000000" pitchFamily="2" charset="2"/>
              <a:buChar char="Ø"/>
            </a:pPr>
            <a:endParaRPr lang="id-ID" sz="3200" dirty="0" smtClean="0">
              <a:solidFill>
                <a:srgbClr val="7030A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488644715"/>
              </p:ext>
            </p:extLst>
          </p:nvPr>
        </p:nvGraphicFramePr>
        <p:xfrm>
          <a:off x="-533400" y="762001"/>
          <a:ext cx="10972799" cy="4709160"/>
        </p:xfrm>
        <a:graphic>
          <a:graphicData uri="http://schemas.openxmlformats.org/drawingml/2006/table">
            <a:tbl>
              <a:tblPr firstRow="1" firstCol="1" bandRow="1">
                <a:tableStyleId>{5C22544A-7EE6-4342-B048-85BDC9FD1C3A}</a:tableStyleId>
              </a:tblPr>
              <a:tblGrid>
                <a:gridCol w="1524000"/>
                <a:gridCol w="1524000"/>
                <a:gridCol w="1219200"/>
                <a:gridCol w="6705599"/>
              </a:tblGrid>
              <a:tr h="1203960">
                <a:tc>
                  <a:txBody>
                    <a:bodyPr/>
                    <a:lstStyle/>
                    <a:p>
                      <a:pPr algn="ctr">
                        <a:spcAft>
                          <a:spcPts val="0"/>
                        </a:spcAft>
                      </a:pPr>
                      <a:r>
                        <a:rPr lang="id-ID" sz="2300" dirty="0">
                          <a:effectLst/>
                        </a:rPr>
                        <a:t>Faktor</a:t>
                      </a:r>
                      <a:endParaRPr lang="id-ID" sz="23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id-ID" sz="2300" dirty="0">
                          <a:effectLst/>
                        </a:rPr>
                        <a:t>Perubahan dalam faktor</a:t>
                      </a:r>
                      <a:endParaRPr lang="id-ID" sz="23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id-ID" sz="2300" dirty="0">
                          <a:effectLst/>
                        </a:rPr>
                        <a:t>Pengaruh thd  sampel</a:t>
                      </a:r>
                      <a:endParaRPr lang="id-ID" sz="23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id-ID" sz="2300">
                          <a:effectLst/>
                        </a:rPr>
                        <a:t>Penjelasan</a:t>
                      </a:r>
                      <a:endParaRPr lang="id-ID" sz="2300" b="1">
                        <a:effectLst/>
                        <a:latin typeface="Times New Roman" panose="02020603050405020304" pitchFamily="18" charset="0"/>
                        <a:ea typeface="Times New Roman" panose="02020603050405020304" pitchFamily="18" charset="0"/>
                      </a:endParaRPr>
                    </a:p>
                  </a:txBody>
                  <a:tcPr marL="68580" marR="68580" marT="0" marB="0" anchor="ctr"/>
                </a:tc>
              </a:tr>
              <a:tr h="1590348">
                <a:tc>
                  <a:txBody>
                    <a:bodyPr/>
                    <a:lstStyle/>
                    <a:p>
                      <a:pPr algn="just">
                        <a:spcAft>
                          <a:spcPts val="0"/>
                        </a:spcAft>
                      </a:pPr>
                      <a:r>
                        <a:rPr lang="id-ID" sz="2300" b="1" dirty="0" smtClean="0">
                          <a:effectLst/>
                          <a:latin typeface="Times New Roman" panose="02020603050405020304" pitchFamily="18" charset="0"/>
                          <a:ea typeface="Times New Roman" panose="02020603050405020304" pitchFamily="18" charset="0"/>
                        </a:rPr>
                        <a:t>Stratifikasi populasi</a:t>
                      </a:r>
                      <a:endParaRPr lang="id-ID" sz="23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id-ID" sz="2300" dirty="0" smtClean="0">
                          <a:effectLst/>
                        </a:rPr>
                        <a:t>Tepat digunakan</a:t>
                      </a:r>
                      <a:endParaRPr lang="id-ID" sz="23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id-ID" sz="2300" dirty="0" smtClean="0">
                          <a:effectLst/>
                        </a:rPr>
                        <a:t> </a:t>
                      </a:r>
                      <a:r>
                        <a:rPr lang="id-ID" sz="2300" dirty="0" smtClean="0">
                          <a:effectLst/>
                        </a:rPr>
                        <a:t>Turun</a:t>
                      </a:r>
                      <a:endParaRPr lang="id-ID" sz="23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id-ID" sz="2300" b="1" dirty="0" smtClean="0">
                          <a:solidFill>
                            <a:srgbClr val="FF0000"/>
                          </a:solidFill>
                          <a:effectLst/>
                          <a:latin typeface="Times New Roman" panose="02020603050405020304" pitchFamily="18" charset="0"/>
                          <a:ea typeface="Times New Roman" panose="02020603050405020304" pitchFamily="18" charset="0"/>
                        </a:rPr>
                        <a:t>Jk terdapat suatu kisar</a:t>
                      </a:r>
                      <a:r>
                        <a:rPr lang="id-ID" sz="2300" b="1" baseline="0" dirty="0" smtClean="0">
                          <a:solidFill>
                            <a:srgbClr val="FF0000"/>
                          </a:solidFill>
                          <a:effectLst/>
                          <a:latin typeface="Times New Roman" panose="02020603050405020304" pitchFamily="18" charset="0"/>
                          <a:ea typeface="Times New Roman" panose="02020603050405020304" pitchFamily="18" charset="0"/>
                        </a:rPr>
                        <a:t> lebar (variabilitas) dalam ukuran moneter unsur-2 dalam populasi, adalah lbh bermanfaat untuk melakukan stratifikasi populasi tsb.</a:t>
                      </a:r>
                    </a:p>
                    <a:p>
                      <a:pPr algn="just">
                        <a:spcAft>
                          <a:spcPts val="0"/>
                        </a:spcAft>
                      </a:pPr>
                      <a:r>
                        <a:rPr lang="id-ID" sz="2300" b="1" baseline="0" dirty="0" smtClean="0">
                          <a:solidFill>
                            <a:srgbClr val="FF0000"/>
                          </a:solidFill>
                          <a:effectLst/>
                          <a:latin typeface="Times New Roman" panose="02020603050405020304" pitchFamily="18" charset="0"/>
                          <a:ea typeface="Times New Roman" panose="02020603050405020304" pitchFamily="18" charset="0"/>
                        </a:rPr>
                        <a:t>Jk suatu populasi dapt secara layak distratfikasi, ukuran sampel agregat dari strata tersebut pd umumnya akan lebih sedikit jk dibandingkan dg ukuran sampel yg diperlukan untuk memperoleh tingkat risiko sampling tertentu, apabila suatu sampel diambil dr keseluruhan populasi</a:t>
                      </a:r>
                      <a:endParaRPr lang="id-ID" sz="23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8495597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381999" cy="533400"/>
          </a:xfrm>
        </p:spPr>
        <p:txBody>
          <a:bodyPr>
            <a:noAutofit/>
          </a:bodyPr>
          <a:lstStyle/>
          <a:p>
            <a:pPr marL="0" indent="0"/>
            <a:r>
              <a:rPr lang="id-ID" sz="2800" b="1" dirty="0" smtClean="0">
                <a:solidFill>
                  <a:srgbClr val="FF0000"/>
                </a:solidFill>
              </a:rPr>
              <a:t>Menentukan ukuran sampel-substantif lanjutan.. :</a:t>
            </a:r>
            <a:endParaRPr lang="id-ID" sz="2800" b="1" dirty="0">
              <a:solidFill>
                <a:srgbClr val="FF0000"/>
              </a:solidFill>
            </a:endParaRPr>
          </a:p>
        </p:txBody>
      </p:sp>
      <p:sp>
        <p:nvSpPr>
          <p:cNvPr id="3" name="Content Placeholder 2"/>
          <p:cNvSpPr>
            <a:spLocks noGrp="1"/>
          </p:cNvSpPr>
          <p:nvPr>
            <p:ph idx="1"/>
          </p:nvPr>
        </p:nvSpPr>
        <p:spPr>
          <a:xfrm>
            <a:off x="228600" y="838200"/>
            <a:ext cx="8381999" cy="5867400"/>
          </a:xfrm>
        </p:spPr>
        <p:txBody>
          <a:bodyPr>
            <a:noAutofit/>
          </a:bodyPr>
          <a:lstStyle/>
          <a:p>
            <a:pPr marL="0" indent="0" algn="just">
              <a:buNone/>
            </a:pPr>
            <a:endParaRPr lang="id-ID" sz="3200" dirty="0" smtClean="0">
              <a:solidFill>
                <a:srgbClr val="7030A0"/>
              </a:solidFill>
            </a:endParaRPr>
          </a:p>
          <a:p>
            <a:pPr algn="just">
              <a:buFont typeface="Wingdings" panose="05000000000000000000" pitchFamily="2" charset="2"/>
              <a:buChar char="Ø"/>
            </a:pPr>
            <a:endParaRPr lang="id-ID" sz="3200" dirty="0" smtClean="0">
              <a:solidFill>
                <a:srgbClr val="7030A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967088856"/>
              </p:ext>
            </p:extLst>
          </p:nvPr>
        </p:nvGraphicFramePr>
        <p:xfrm>
          <a:off x="-533400" y="762001"/>
          <a:ext cx="10972799" cy="5760720"/>
        </p:xfrm>
        <a:graphic>
          <a:graphicData uri="http://schemas.openxmlformats.org/drawingml/2006/table">
            <a:tbl>
              <a:tblPr firstRow="1" firstCol="1" bandRow="1">
                <a:tableStyleId>{5C22544A-7EE6-4342-B048-85BDC9FD1C3A}</a:tableStyleId>
              </a:tblPr>
              <a:tblGrid>
                <a:gridCol w="1524000"/>
                <a:gridCol w="1524000"/>
                <a:gridCol w="1600200"/>
                <a:gridCol w="6324599"/>
              </a:tblGrid>
              <a:tr h="1203960">
                <a:tc>
                  <a:txBody>
                    <a:bodyPr/>
                    <a:lstStyle/>
                    <a:p>
                      <a:pPr algn="ctr">
                        <a:spcAft>
                          <a:spcPts val="0"/>
                        </a:spcAft>
                      </a:pPr>
                      <a:r>
                        <a:rPr lang="id-ID" sz="2300" dirty="0">
                          <a:effectLst/>
                        </a:rPr>
                        <a:t>Faktor</a:t>
                      </a:r>
                      <a:endParaRPr lang="id-ID" sz="23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id-ID" sz="2300" dirty="0" smtClean="0">
                          <a:effectLst/>
                        </a:rPr>
                        <a:t>Perubahan</a:t>
                      </a:r>
                      <a:r>
                        <a:rPr lang="id-ID" sz="2300" baseline="0" dirty="0" smtClean="0">
                          <a:effectLst/>
                        </a:rPr>
                        <a:t> </a:t>
                      </a:r>
                      <a:r>
                        <a:rPr lang="id-ID" sz="2300" dirty="0" smtClean="0">
                          <a:effectLst/>
                        </a:rPr>
                        <a:t>dalam </a:t>
                      </a:r>
                      <a:r>
                        <a:rPr lang="id-ID" sz="2300" dirty="0">
                          <a:effectLst/>
                        </a:rPr>
                        <a:t>faktor</a:t>
                      </a:r>
                      <a:endParaRPr lang="id-ID" sz="23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id-ID" sz="2300" dirty="0" smtClean="0">
                          <a:effectLst/>
                        </a:rPr>
                        <a:t>Pengaruh thd  sampel</a:t>
                      </a:r>
                      <a:endParaRPr lang="id-ID" sz="23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id-ID" sz="2300" dirty="0">
                          <a:effectLst/>
                        </a:rPr>
                        <a:t>Penjelasan</a:t>
                      </a:r>
                      <a:endParaRPr lang="id-ID" sz="2300" b="1" dirty="0">
                        <a:effectLst/>
                        <a:latin typeface="Times New Roman" panose="02020603050405020304" pitchFamily="18" charset="0"/>
                        <a:ea typeface="Times New Roman" panose="02020603050405020304" pitchFamily="18" charset="0"/>
                      </a:endParaRPr>
                    </a:p>
                  </a:txBody>
                  <a:tcPr marL="68580" marR="68580" marT="0" marB="0" anchor="ctr"/>
                </a:tc>
              </a:tr>
              <a:tr h="1590348">
                <a:tc>
                  <a:txBody>
                    <a:bodyPr/>
                    <a:lstStyle/>
                    <a:p>
                      <a:pPr algn="just">
                        <a:spcAft>
                          <a:spcPts val="0"/>
                        </a:spcAft>
                      </a:pPr>
                      <a:r>
                        <a:rPr lang="id-ID" sz="2300" b="1" dirty="0" smtClean="0">
                          <a:effectLst/>
                          <a:latin typeface="Times New Roman" panose="02020603050405020304" pitchFamily="18" charset="0"/>
                          <a:ea typeface="Times New Roman" panose="02020603050405020304" pitchFamily="18" charset="0"/>
                        </a:rPr>
                        <a:t>Jumlah  unit sampling dalam populasi</a:t>
                      </a:r>
                      <a:endParaRPr lang="id-ID" sz="23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id-ID" sz="2300" dirty="0" smtClean="0">
                          <a:effectLst/>
                        </a:rPr>
                        <a:t>Meningkat</a:t>
                      </a:r>
                      <a:endParaRPr lang="id-ID" sz="23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id-ID" sz="2300" dirty="0" smtClean="0">
                          <a:effectLst/>
                        </a:rPr>
                        <a:t> </a:t>
                      </a:r>
                      <a:r>
                        <a:rPr lang="id-ID" sz="2300" dirty="0" smtClean="0">
                          <a:effectLst/>
                        </a:rPr>
                        <a:t>Dampak nya dapat diabaikan</a:t>
                      </a:r>
                      <a:endParaRPr lang="id-ID" sz="23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id-ID" sz="2300" b="1" dirty="0" smtClean="0">
                          <a:solidFill>
                            <a:srgbClr val="FF0000"/>
                          </a:solidFill>
                          <a:effectLst/>
                          <a:latin typeface="Times New Roman" panose="02020603050405020304" pitchFamily="18" charset="0"/>
                          <a:ea typeface="Times New Roman" panose="02020603050405020304" pitchFamily="18" charset="0"/>
                        </a:rPr>
                        <a:t>Untuk</a:t>
                      </a:r>
                      <a:r>
                        <a:rPr lang="id-ID" sz="2300" b="1" baseline="0" dirty="0" smtClean="0">
                          <a:solidFill>
                            <a:srgbClr val="FF0000"/>
                          </a:solidFill>
                          <a:effectLst/>
                          <a:latin typeface="Times New Roman" panose="02020603050405020304" pitchFamily="18" charset="0"/>
                          <a:ea typeface="Times New Roman" panose="02020603050405020304" pitchFamily="18" charset="0"/>
                        </a:rPr>
                        <a:t> populasi yg besar, ukuran aktual populasi memikili sedikit, jika ada, dampat terhadap ukuran sampel. Jd untuk populasi yg kecil sampling audit seringkali kurang efisien sebagai cara alternatif pemerolehan bukti audit cukup dan tepat, namun jk menggunakan sampling unit moneter, kenaikan nilai moneter dalam populasi menaikkan ukuran sampel, kecuali jk hal ini diimbangi dng kenaikan proposional dalam materialitas untuk laporan keuangan scr keseluruhan dan jk relevan, tingkat materialitas untuk golongan transaksi tertentu, saldo akun,  atau pengungkapan</a:t>
                      </a:r>
                      <a:endParaRPr lang="id-ID" sz="23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40744450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381999" cy="533400"/>
          </a:xfrm>
        </p:spPr>
        <p:txBody>
          <a:bodyPr>
            <a:noAutofit/>
          </a:bodyPr>
          <a:lstStyle/>
          <a:p>
            <a:pPr marL="0" indent="0"/>
            <a:r>
              <a:rPr lang="id-ID" sz="2800" b="1" dirty="0" smtClean="0">
                <a:solidFill>
                  <a:srgbClr val="FF0000"/>
                </a:solidFill>
              </a:rPr>
              <a:t>Memilih unsur-unsur sampel – ilustrasi praktis :</a:t>
            </a:r>
            <a:endParaRPr lang="id-ID" sz="2800" b="1" dirty="0">
              <a:solidFill>
                <a:srgbClr val="FF0000"/>
              </a:solidFill>
            </a:endParaRPr>
          </a:p>
        </p:txBody>
      </p:sp>
      <p:sp>
        <p:nvSpPr>
          <p:cNvPr id="3" name="Content Placeholder 2"/>
          <p:cNvSpPr>
            <a:spLocks noGrp="1"/>
          </p:cNvSpPr>
          <p:nvPr>
            <p:ph idx="1"/>
          </p:nvPr>
        </p:nvSpPr>
        <p:spPr>
          <a:xfrm>
            <a:off x="228600" y="838200"/>
            <a:ext cx="8381999" cy="5867400"/>
          </a:xfrm>
        </p:spPr>
        <p:txBody>
          <a:bodyPr>
            <a:noAutofit/>
          </a:bodyPr>
          <a:lstStyle/>
          <a:p>
            <a:pPr marL="0" indent="0" algn="just">
              <a:buNone/>
            </a:pPr>
            <a:r>
              <a:rPr lang="id-ID" sz="2800" dirty="0" smtClean="0">
                <a:solidFill>
                  <a:srgbClr val="7030A0"/>
                </a:solidFill>
              </a:rPr>
              <a:t>Prosedur audit : konfirmasi piutang, untuk menguji eksistensi</a:t>
            </a:r>
          </a:p>
          <a:p>
            <a:pPr marL="0" indent="0" algn="just">
              <a:buNone/>
            </a:pPr>
            <a:r>
              <a:rPr lang="id-ID" sz="2800" dirty="0" smtClean="0">
                <a:solidFill>
                  <a:srgbClr val="7030A0"/>
                </a:solidFill>
              </a:rPr>
              <a:t>Populasi yang diuji : Piutang usaha</a:t>
            </a:r>
          </a:p>
          <a:p>
            <a:pPr marL="0" indent="0" algn="just">
              <a:buNone/>
            </a:pPr>
            <a:r>
              <a:rPr lang="id-ID" sz="2800" dirty="0" smtClean="0">
                <a:solidFill>
                  <a:srgbClr val="7030A0"/>
                </a:solidFill>
              </a:rPr>
              <a:t>Jumlah populasi : Rp 194 jt</a:t>
            </a:r>
          </a:p>
          <a:p>
            <a:pPr marL="0" indent="0" algn="just">
              <a:buNone/>
            </a:pPr>
            <a:r>
              <a:rPr lang="id-ID" sz="2800" dirty="0" smtClean="0">
                <a:solidFill>
                  <a:srgbClr val="7030A0"/>
                </a:solidFill>
              </a:rPr>
              <a:t>Jumlah piutang yg besar &amp; diuji terpisah : 100</a:t>
            </a:r>
          </a:p>
          <a:p>
            <a:pPr marL="0" indent="0" algn="just">
              <a:buNone/>
            </a:pPr>
            <a:r>
              <a:rPr lang="id-ID" sz="2800" dirty="0" smtClean="0">
                <a:solidFill>
                  <a:srgbClr val="7030A0"/>
                </a:solidFill>
              </a:rPr>
              <a:t>Confidence level ygdigunakan : 95% (3.0)</a:t>
            </a:r>
          </a:p>
          <a:p>
            <a:pPr marL="0" indent="0" algn="just">
              <a:buNone/>
            </a:pPr>
            <a:r>
              <a:rPr lang="id-ID" sz="2800" dirty="0" smtClean="0">
                <a:solidFill>
                  <a:srgbClr val="7030A0"/>
                </a:solidFill>
              </a:rPr>
              <a:t>Materialitas pelaksanaan : Rp 10,88</a:t>
            </a:r>
          </a:p>
          <a:p>
            <a:pPr marL="0" indent="0" algn="just">
              <a:buNone/>
            </a:pPr>
            <a:r>
              <a:rPr lang="id-ID" sz="2800" dirty="0" smtClean="0">
                <a:solidFill>
                  <a:srgbClr val="7030A0"/>
                </a:solidFill>
              </a:rPr>
              <a:t>Sampling interval : Materialitas pelaksanaan : confidence faktor = 10,88 : 3 = Rp 3,63</a:t>
            </a:r>
          </a:p>
          <a:p>
            <a:pPr marL="0" indent="0" algn="just">
              <a:buNone/>
            </a:pPr>
            <a:r>
              <a:rPr lang="id-ID" sz="2800" dirty="0" smtClean="0">
                <a:solidFill>
                  <a:srgbClr val="7030A0"/>
                </a:solidFill>
              </a:rPr>
              <a:t>Ukuran sampel : Populasi yg diuji : sampling interval =(194 – 100) : 3,63 = 25,9 =26</a:t>
            </a:r>
          </a:p>
        </p:txBody>
      </p:sp>
    </p:spTree>
    <p:extLst>
      <p:ext uri="{BB962C8B-B14F-4D97-AF65-F5344CB8AC3E}">
        <p14:creationId xmlns:p14="http://schemas.microsoft.com/office/powerpoint/2010/main" val="387055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381999" cy="533400"/>
          </a:xfrm>
        </p:spPr>
        <p:txBody>
          <a:bodyPr>
            <a:noAutofit/>
          </a:bodyPr>
          <a:lstStyle/>
          <a:p>
            <a:pPr marL="0" indent="0"/>
            <a:r>
              <a:rPr lang="id-ID" sz="2800" b="1" dirty="0" smtClean="0">
                <a:solidFill>
                  <a:srgbClr val="FF0000"/>
                </a:solidFill>
              </a:rPr>
              <a:t>Memilih unsur-unsur sampel – ilustrasi praktis :</a:t>
            </a:r>
            <a:endParaRPr lang="id-ID" sz="2800" b="1" dirty="0">
              <a:solidFill>
                <a:srgbClr val="FF0000"/>
              </a:solidFill>
            </a:endParaRPr>
          </a:p>
        </p:txBody>
      </p:sp>
      <p:sp>
        <p:nvSpPr>
          <p:cNvPr id="3" name="Content Placeholder 2"/>
          <p:cNvSpPr>
            <a:spLocks noGrp="1"/>
          </p:cNvSpPr>
          <p:nvPr>
            <p:ph idx="1"/>
          </p:nvPr>
        </p:nvSpPr>
        <p:spPr>
          <a:xfrm>
            <a:off x="228600" y="838200"/>
            <a:ext cx="8381999" cy="5867400"/>
          </a:xfrm>
        </p:spPr>
        <p:txBody>
          <a:bodyPr>
            <a:noAutofit/>
          </a:bodyPr>
          <a:lstStyle/>
          <a:p>
            <a:pPr algn="just">
              <a:buFont typeface="Wingdings" panose="05000000000000000000" pitchFamily="2" charset="2"/>
              <a:buChar char="Ø"/>
            </a:pPr>
            <a:r>
              <a:rPr lang="id-ID" sz="2800" dirty="0" smtClean="0">
                <a:solidFill>
                  <a:srgbClr val="7030A0"/>
                </a:solidFill>
              </a:rPr>
              <a:t>Menetapkan unsur pertama sampel scr acak, misal piutang sbs Rp 2,150 M </a:t>
            </a:r>
          </a:p>
          <a:p>
            <a:pPr algn="just">
              <a:buFont typeface="Wingdings" panose="05000000000000000000" pitchFamily="2" charset="2"/>
              <a:buChar char="Ø"/>
            </a:pPr>
            <a:r>
              <a:rPr lang="id-ID" sz="2800" dirty="0" smtClean="0">
                <a:solidFill>
                  <a:srgbClr val="7030A0"/>
                </a:solidFill>
              </a:rPr>
              <a:t>Sampling interval ditambahkan ke unsur pertama untuk menghasilkan sampling interval kumulatif</a:t>
            </a:r>
          </a:p>
          <a:p>
            <a:pPr algn="just">
              <a:buFont typeface="Wingdings" panose="05000000000000000000" pitchFamily="2" charset="2"/>
              <a:buChar char="Ø"/>
            </a:pPr>
            <a:r>
              <a:rPr lang="id-ID" sz="2800" dirty="0" smtClean="0">
                <a:solidFill>
                  <a:srgbClr val="7030A0"/>
                </a:solidFill>
              </a:rPr>
              <a:t>Jumlah kumulatif nilai tercatat diperoleh dg menambahkan unsur pertama sampel dg piutang selanjutya.</a:t>
            </a:r>
            <a:endParaRPr lang="id-ID" sz="2400" dirty="0" smtClean="0">
              <a:solidFill>
                <a:srgbClr val="FF0000"/>
              </a:solidFill>
            </a:endParaRPr>
          </a:p>
          <a:p>
            <a:pPr marL="0" indent="0" algn="just">
              <a:buNone/>
            </a:pPr>
            <a:r>
              <a:rPr lang="id-ID" sz="2400" dirty="0" smtClean="0">
                <a:solidFill>
                  <a:srgbClr val="FF0000"/>
                </a:solidFill>
              </a:rPr>
              <a:t>. Apabila jml kumulatif nilai tercatat &gt; sampling interval kumulatif, piutang tsb dipilih sbg sampel</a:t>
            </a:r>
          </a:p>
          <a:p>
            <a:pPr marL="0" indent="0" algn="just">
              <a:buNone/>
            </a:pPr>
            <a:r>
              <a:rPr lang="id-ID" sz="2400" dirty="0" smtClean="0">
                <a:solidFill>
                  <a:srgbClr val="FF0000"/>
                </a:solidFill>
              </a:rPr>
              <a:t>. </a:t>
            </a:r>
            <a:r>
              <a:rPr lang="id-ID" sz="2400" dirty="0">
                <a:solidFill>
                  <a:srgbClr val="FF0000"/>
                </a:solidFill>
              </a:rPr>
              <a:t>Apabila jml kumulatif nilai tercatat </a:t>
            </a:r>
            <a:r>
              <a:rPr lang="id-ID" sz="2400" dirty="0" smtClean="0">
                <a:solidFill>
                  <a:srgbClr val="FF0000"/>
                </a:solidFill>
              </a:rPr>
              <a:t>&lt; </a:t>
            </a:r>
            <a:r>
              <a:rPr lang="id-ID" sz="2400" dirty="0">
                <a:solidFill>
                  <a:srgbClr val="FF0000"/>
                </a:solidFill>
              </a:rPr>
              <a:t>sampling interval kumulatif, piutang tsb </a:t>
            </a:r>
            <a:r>
              <a:rPr lang="id-ID" sz="2400" dirty="0" smtClean="0">
                <a:solidFill>
                  <a:srgbClr val="FF0000"/>
                </a:solidFill>
              </a:rPr>
              <a:t>tdk dipilih </a:t>
            </a:r>
            <a:r>
              <a:rPr lang="id-ID" sz="2400" dirty="0">
                <a:solidFill>
                  <a:srgbClr val="FF0000"/>
                </a:solidFill>
              </a:rPr>
              <a:t>sbg </a:t>
            </a:r>
            <a:r>
              <a:rPr lang="id-ID" sz="2400" dirty="0" smtClean="0">
                <a:solidFill>
                  <a:srgbClr val="FF0000"/>
                </a:solidFill>
              </a:rPr>
              <a:t>sampel</a:t>
            </a:r>
          </a:p>
          <a:p>
            <a:pPr marL="0" indent="0" algn="just">
              <a:buNone/>
            </a:pPr>
            <a:r>
              <a:rPr lang="id-ID" sz="2400" dirty="0" smtClean="0">
                <a:solidFill>
                  <a:srgbClr val="FF0000"/>
                </a:solidFill>
              </a:rPr>
              <a:t>Sampling interval kumulatif untuk piutng selanjutnya tidak berubah</a:t>
            </a:r>
            <a:endParaRPr lang="id-ID" sz="2400" dirty="0">
              <a:solidFill>
                <a:srgbClr val="FF0000"/>
              </a:solidFill>
            </a:endParaRPr>
          </a:p>
          <a:p>
            <a:pPr marL="0" indent="0" algn="just">
              <a:buNone/>
            </a:pPr>
            <a:r>
              <a:rPr lang="id-ID" sz="2800" dirty="0" smtClean="0">
                <a:solidFill>
                  <a:srgbClr val="7030A0"/>
                </a:solidFill>
              </a:rPr>
              <a:t> </a:t>
            </a:r>
          </a:p>
        </p:txBody>
      </p:sp>
    </p:spTree>
    <p:extLst>
      <p:ext uri="{BB962C8B-B14F-4D97-AF65-F5344CB8AC3E}">
        <p14:creationId xmlns:p14="http://schemas.microsoft.com/office/powerpoint/2010/main" val="3317298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28600"/>
            <a:ext cx="7924801" cy="685800"/>
          </a:xfrm>
        </p:spPr>
        <p:txBody>
          <a:bodyPr>
            <a:normAutofit fontScale="90000"/>
          </a:bodyPr>
          <a:lstStyle/>
          <a:p>
            <a:r>
              <a:rPr lang="id-ID" sz="2800" b="1" dirty="0" smtClean="0">
                <a:solidFill>
                  <a:srgbClr val="C00000"/>
                </a:solidFill>
              </a:rPr>
              <a:t>3 JENIS UTAMA METODE PENGAMBILAN SAMPEL :</a:t>
            </a:r>
            <a:endParaRPr lang="id-ID" sz="2800" b="1" dirty="0">
              <a:solidFill>
                <a:srgbClr val="C00000"/>
              </a:solidFill>
            </a:endParaRPr>
          </a:p>
        </p:txBody>
      </p:sp>
      <p:sp>
        <p:nvSpPr>
          <p:cNvPr id="3" name="Content Placeholder 2"/>
          <p:cNvSpPr>
            <a:spLocks noGrp="1"/>
          </p:cNvSpPr>
          <p:nvPr>
            <p:ph idx="1"/>
          </p:nvPr>
        </p:nvSpPr>
        <p:spPr>
          <a:xfrm>
            <a:off x="609598" y="1066800"/>
            <a:ext cx="7924801" cy="5486400"/>
          </a:xfrm>
        </p:spPr>
        <p:txBody>
          <a:bodyPr/>
          <a:lstStyle/>
          <a:p>
            <a:r>
              <a:rPr lang="id-ID" sz="4000" dirty="0" smtClean="0"/>
              <a:t>1.</a:t>
            </a:r>
            <a:r>
              <a:rPr lang="id-ID" sz="4000" dirty="0" smtClean="0">
                <a:solidFill>
                  <a:srgbClr val="7030A0"/>
                </a:solidFill>
              </a:rPr>
              <a:t> PENGAMBILAN </a:t>
            </a:r>
            <a:r>
              <a:rPr lang="id-ID" sz="4000" dirty="0">
                <a:solidFill>
                  <a:srgbClr val="7030A0"/>
                </a:solidFill>
              </a:rPr>
              <a:t>SAMPEL </a:t>
            </a:r>
            <a:endParaRPr lang="id-ID" sz="4000" dirty="0" smtClean="0">
              <a:solidFill>
                <a:srgbClr val="7030A0"/>
              </a:solidFill>
            </a:endParaRPr>
          </a:p>
          <a:p>
            <a:pPr marL="0" indent="0">
              <a:buNone/>
            </a:pPr>
            <a:r>
              <a:rPr lang="id-ID" sz="4000" dirty="0" smtClean="0">
                <a:solidFill>
                  <a:srgbClr val="7030A0"/>
                </a:solidFill>
              </a:rPr>
              <a:t>      NONSTATISTIK  </a:t>
            </a:r>
          </a:p>
          <a:p>
            <a:r>
              <a:rPr lang="id-ID" sz="4000" dirty="0" smtClean="0">
                <a:solidFill>
                  <a:schemeClr val="accent5">
                    <a:lumMod val="75000"/>
                  </a:schemeClr>
                </a:solidFill>
              </a:rPr>
              <a:t>2. PENGAMBILAN </a:t>
            </a:r>
            <a:r>
              <a:rPr lang="id-ID" sz="4000" dirty="0">
                <a:solidFill>
                  <a:schemeClr val="accent5">
                    <a:lumMod val="75000"/>
                  </a:schemeClr>
                </a:solidFill>
              </a:rPr>
              <a:t>SAMPEL </a:t>
            </a:r>
            <a:r>
              <a:rPr lang="id-ID" sz="4000" dirty="0" smtClean="0">
                <a:solidFill>
                  <a:schemeClr val="accent5">
                    <a:lumMod val="75000"/>
                  </a:schemeClr>
                </a:solidFill>
              </a:rPr>
              <a:t>UNIT</a:t>
            </a:r>
          </a:p>
          <a:p>
            <a:pPr marL="0" indent="0">
              <a:buNone/>
            </a:pPr>
            <a:r>
              <a:rPr lang="id-ID" sz="4000" dirty="0">
                <a:solidFill>
                  <a:schemeClr val="accent5">
                    <a:lumMod val="75000"/>
                  </a:schemeClr>
                </a:solidFill>
              </a:rPr>
              <a:t> </a:t>
            </a:r>
            <a:r>
              <a:rPr lang="id-ID" sz="4000" dirty="0" smtClean="0">
                <a:solidFill>
                  <a:schemeClr val="accent5">
                    <a:lumMod val="75000"/>
                  </a:schemeClr>
                </a:solidFill>
              </a:rPr>
              <a:t>     </a:t>
            </a:r>
            <a:r>
              <a:rPr lang="id-ID" sz="4000" dirty="0">
                <a:solidFill>
                  <a:schemeClr val="accent5">
                    <a:lumMod val="75000"/>
                  </a:schemeClr>
                </a:solidFill>
              </a:rPr>
              <a:t>MONETER</a:t>
            </a:r>
          </a:p>
          <a:p>
            <a:r>
              <a:rPr lang="id-ID" sz="4000" dirty="0" smtClean="0">
                <a:solidFill>
                  <a:schemeClr val="accent2">
                    <a:lumMod val="50000"/>
                  </a:schemeClr>
                </a:solidFill>
              </a:rPr>
              <a:t>3. PENGAMBILAN SAMPEL </a:t>
            </a:r>
          </a:p>
          <a:p>
            <a:pPr marL="0" indent="0">
              <a:buNone/>
            </a:pPr>
            <a:r>
              <a:rPr lang="id-ID" sz="4000" dirty="0">
                <a:solidFill>
                  <a:schemeClr val="accent2">
                    <a:lumMod val="50000"/>
                  </a:schemeClr>
                </a:solidFill>
              </a:rPr>
              <a:t> </a:t>
            </a:r>
            <a:r>
              <a:rPr lang="id-ID" sz="4000" dirty="0" smtClean="0">
                <a:solidFill>
                  <a:schemeClr val="accent2">
                    <a:lumMod val="50000"/>
                  </a:schemeClr>
                </a:solidFill>
              </a:rPr>
              <a:t>     VARIABEL</a:t>
            </a:r>
            <a:endParaRPr lang="id-ID" sz="4000" dirty="0">
              <a:solidFill>
                <a:schemeClr val="accent2">
                  <a:lumMod val="50000"/>
                </a:schemeClr>
              </a:solidFill>
            </a:endParaRPr>
          </a:p>
          <a:p>
            <a:endParaRPr lang="id-ID" dirty="0"/>
          </a:p>
        </p:txBody>
      </p:sp>
    </p:spTree>
    <p:extLst>
      <p:ext uri="{BB962C8B-B14F-4D97-AF65-F5344CB8AC3E}">
        <p14:creationId xmlns:p14="http://schemas.microsoft.com/office/powerpoint/2010/main" val="2858179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152400"/>
            <a:ext cx="7924801" cy="533400"/>
          </a:xfrm>
        </p:spPr>
        <p:txBody>
          <a:bodyPr>
            <a:normAutofit fontScale="90000"/>
          </a:bodyPr>
          <a:lstStyle/>
          <a:p>
            <a:r>
              <a:rPr lang="id-ID" dirty="0">
                <a:solidFill>
                  <a:srgbClr val="7030A0"/>
                </a:solidFill>
              </a:rPr>
              <a:t>PENGAMBILAN SAMPEL NONSTATISTIK </a:t>
            </a:r>
            <a:endParaRPr lang="id-ID" dirty="0"/>
          </a:p>
        </p:txBody>
      </p:sp>
      <p:sp>
        <p:nvSpPr>
          <p:cNvPr id="3" name="Text Placeholder 2"/>
          <p:cNvSpPr>
            <a:spLocks noGrp="1"/>
          </p:cNvSpPr>
          <p:nvPr>
            <p:ph type="body" idx="1"/>
          </p:nvPr>
        </p:nvSpPr>
        <p:spPr>
          <a:xfrm>
            <a:off x="609598" y="685800"/>
            <a:ext cx="3810001" cy="1143000"/>
          </a:xfrm>
        </p:spPr>
        <p:txBody>
          <a:bodyPr/>
          <a:lstStyle/>
          <a:p>
            <a:r>
              <a:rPr lang="id-ID" sz="2000" dirty="0" smtClean="0">
                <a:solidFill>
                  <a:srgbClr val="C00000"/>
                </a:solidFill>
              </a:rPr>
              <a:t>Langkah pengambilan sampel audit untuk pengujian perincian saldo</a:t>
            </a:r>
            <a:endParaRPr lang="id-ID" sz="2000" dirty="0">
              <a:solidFill>
                <a:srgbClr val="C00000"/>
              </a:solidFill>
            </a:endParaRPr>
          </a:p>
        </p:txBody>
      </p:sp>
      <p:sp>
        <p:nvSpPr>
          <p:cNvPr id="4" name="Content Placeholder 3"/>
          <p:cNvSpPr>
            <a:spLocks noGrp="1"/>
          </p:cNvSpPr>
          <p:nvPr>
            <p:ph sz="half" idx="2"/>
          </p:nvPr>
        </p:nvSpPr>
        <p:spPr>
          <a:xfrm>
            <a:off x="609599" y="1828800"/>
            <a:ext cx="3810000" cy="4800600"/>
          </a:xfrm>
        </p:spPr>
        <p:txBody>
          <a:bodyPr>
            <a:noAutofit/>
          </a:bodyPr>
          <a:lstStyle/>
          <a:p>
            <a:pPr marL="0" indent="0">
              <a:buNone/>
            </a:pPr>
            <a:r>
              <a:rPr lang="id-ID" sz="2000" dirty="0" smtClean="0">
                <a:solidFill>
                  <a:srgbClr val="FF0000"/>
                </a:solidFill>
              </a:rPr>
              <a:t>A. Merencanakan Sampel</a:t>
            </a:r>
          </a:p>
          <a:p>
            <a:pPr marL="0" indent="0">
              <a:buNone/>
            </a:pPr>
            <a:r>
              <a:rPr lang="id-ID" sz="2000" dirty="0" smtClean="0"/>
              <a:t>1. Menetapkan tujuan dari pengujian audit</a:t>
            </a:r>
          </a:p>
          <a:p>
            <a:pPr marL="0" indent="0">
              <a:buNone/>
            </a:pPr>
            <a:r>
              <a:rPr lang="id-ID" sz="2000" dirty="0" smtClean="0"/>
              <a:t>2. Menentukan adanya pengambilan sampel</a:t>
            </a:r>
          </a:p>
          <a:p>
            <a:pPr marL="0" indent="0">
              <a:buNone/>
            </a:pPr>
            <a:r>
              <a:rPr lang="id-ID" sz="2000" dirty="0" smtClean="0"/>
              <a:t>3. Menetapkan salah saji</a:t>
            </a:r>
          </a:p>
          <a:p>
            <a:pPr marL="0" indent="0">
              <a:buNone/>
            </a:pPr>
            <a:r>
              <a:rPr lang="id-ID" sz="2000" dirty="0" smtClean="0"/>
              <a:t>4. Menetapkan populasi</a:t>
            </a:r>
          </a:p>
          <a:p>
            <a:pPr marL="0" indent="0">
              <a:buNone/>
            </a:pPr>
            <a:r>
              <a:rPr lang="id-ID" sz="2000" dirty="0" smtClean="0"/>
              <a:t>5. Menetapkan untuk pengambilan sampel</a:t>
            </a:r>
          </a:p>
          <a:p>
            <a:pPr marL="0" indent="0">
              <a:buNone/>
            </a:pPr>
            <a:r>
              <a:rPr lang="id-ID" sz="2000" dirty="0" smtClean="0"/>
              <a:t>6.</a:t>
            </a:r>
            <a:r>
              <a:rPr lang="id-ID" sz="2000" dirty="0"/>
              <a:t> Menetapkan tingkat pengecualian yg dapat diterima</a:t>
            </a:r>
          </a:p>
        </p:txBody>
      </p:sp>
      <p:sp>
        <p:nvSpPr>
          <p:cNvPr id="5" name="Text Placeholder 4"/>
          <p:cNvSpPr>
            <a:spLocks noGrp="1"/>
          </p:cNvSpPr>
          <p:nvPr>
            <p:ph type="body" sz="quarter" idx="3"/>
          </p:nvPr>
        </p:nvSpPr>
        <p:spPr>
          <a:xfrm>
            <a:off x="4572000" y="685800"/>
            <a:ext cx="3962400" cy="1143000"/>
          </a:xfrm>
        </p:spPr>
        <p:txBody>
          <a:bodyPr/>
          <a:lstStyle/>
          <a:p>
            <a:endParaRPr lang="id-ID" dirty="0" smtClean="0"/>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sz="1600" dirty="0" smtClean="0">
              <a:solidFill>
                <a:srgbClr val="C00000"/>
              </a:solidFill>
            </a:endParaRPr>
          </a:p>
          <a:p>
            <a:endParaRPr lang="id-ID" sz="1600" dirty="0">
              <a:solidFill>
                <a:srgbClr val="C00000"/>
              </a:solidFill>
            </a:endParaRPr>
          </a:p>
          <a:p>
            <a:endParaRPr lang="id-ID" sz="1600" dirty="0" smtClean="0">
              <a:solidFill>
                <a:srgbClr val="C00000"/>
              </a:solidFill>
            </a:endParaRPr>
          </a:p>
          <a:p>
            <a:endParaRPr lang="id-ID" sz="1600" dirty="0">
              <a:solidFill>
                <a:srgbClr val="C00000"/>
              </a:solidFill>
            </a:endParaRPr>
          </a:p>
          <a:p>
            <a:r>
              <a:rPr lang="id-ID" sz="1800" dirty="0" smtClean="0">
                <a:solidFill>
                  <a:schemeClr val="accent6">
                    <a:lumMod val="50000"/>
                  </a:schemeClr>
                </a:solidFill>
              </a:rPr>
              <a:t>Langkah pengambilan sampel audit untuk pengujian pengendalian &amp; substantif atas transaksi</a:t>
            </a:r>
          </a:p>
          <a:p>
            <a:endParaRPr lang="id-ID" sz="1600" dirty="0"/>
          </a:p>
        </p:txBody>
      </p:sp>
      <p:sp>
        <p:nvSpPr>
          <p:cNvPr id="6" name="Content Placeholder 5"/>
          <p:cNvSpPr>
            <a:spLocks noGrp="1"/>
          </p:cNvSpPr>
          <p:nvPr>
            <p:ph sz="quarter" idx="4"/>
          </p:nvPr>
        </p:nvSpPr>
        <p:spPr>
          <a:xfrm>
            <a:off x="4572000" y="1828800"/>
            <a:ext cx="3962400" cy="4800600"/>
          </a:xfrm>
        </p:spPr>
        <p:txBody>
          <a:bodyPr>
            <a:normAutofit/>
          </a:bodyPr>
          <a:lstStyle/>
          <a:p>
            <a:pPr marL="0" indent="0">
              <a:buNone/>
            </a:pPr>
            <a:r>
              <a:rPr lang="id-ID" sz="2000" dirty="0">
                <a:solidFill>
                  <a:srgbClr val="FF0000"/>
                </a:solidFill>
              </a:rPr>
              <a:t>A. Merencanakan Sampel</a:t>
            </a:r>
          </a:p>
          <a:p>
            <a:pPr marL="0" indent="0">
              <a:buNone/>
            </a:pPr>
            <a:r>
              <a:rPr lang="id-ID" sz="2000" dirty="0"/>
              <a:t>1. Menetapkan tujuan dari pengujian audit</a:t>
            </a:r>
          </a:p>
          <a:p>
            <a:pPr marL="0" indent="0">
              <a:buNone/>
            </a:pPr>
            <a:r>
              <a:rPr lang="id-ID" sz="2000" dirty="0"/>
              <a:t>2. Menentukan adanya pengambilan sampel</a:t>
            </a:r>
          </a:p>
          <a:p>
            <a:pPr marL="0" indent="0">
              <a:buNone/>
            </a:pPr>
            <a:r>
              <a:rPr lang="id-ID" sz="2000" dirty="0" smtClean="0"/>
              <a:t>3. Menetapkan kekhasan &amp; kondisi pengecualian</a:t>
            </a:r>
          </a:p>
          <a:p>
            <a:pPr marL="0" indent="0">
              <a:buNone/>
            </a:pPr>
            <a:r>
              <a:rPr lang="id-ID" sz="2000" dirty="0" smtClean="0"/>
              <a:t>4. Menetapkann populasi</a:t>
            </a:r>
          </a:p>
          <a:p>
            <a:pPr marL="0" indent="0">
              <a:buNone/>
            </a:pPr>
            <a:r>
              <a:rPr lang="id-ID" sz="2000" dirty="0" smtClean="0"/>
              <a:t>5. Menetapkan unit pengambilan sampel</a:t>
            </a:r>
          </a:p>
          <a:p>
            <a:pPr marL="0" indent="0">
              <a:buNone/>
            </a:pPr>
            <a:r>
              <a:rPr lang="id-ID" sz="2000" dirty="0" smtClean="0"/>
              <a:t>6.Menetapkan tingkat pengecualian yg dapat diterima</a:t>
            </a:r>
            <a:endParaRPr lang="id-ID" sz="2000" dirty="0"/>
          </a:p>
        </p:txBody>
      </p:sp>
    </p:spTree>
    <p:extLst>
      <p:ext uri="{BB962C8B-B14F-4D97-AF65-F5344CB8AC3E}">
        <p14:creationId xmlns:p14="http://schemas.microsoft.com/office/powerpoint/2010/main" val="4183180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152400"/>
            <a:ext cx="7924801" cy="533400"/>
          </a:xfrm>
        </p:spPr>
        <p:txBody>
          <a:bodyPr>
            <a:normAutofit fontScale="90000"/>
          </a:bodyPr>
          <a:lstStyle/>
          <a:p>
            <a:r>
              <a:rPr lang="id-ID" dirty="0" smtClean="0">
                <a:solidFill>
                  <a:srgbClr val="7030A0"/>
                </a:solidFill>
              </a:rPr>
              <a:t>PENGAMBILAN </a:t>
            </a:r>
            <a:r>
              <a:rPr lang="id-ID" dirty="0">
                <a:solidFill>
                  <a:srgbClr val="7030A0"/>
                </a:solidFill>
              </a:rPr>
              <a:t>SAMPEL </a:t>
            </a:r>
            <a:r>
              <a:rPr lang="id-ID" dirty="0" smtClean="0">
                <a:solidFill>
                  <a:srgbClr val="7030A0"/>
                </a:solidFill>
              </a:rPr>
              <a:t>NONSTATISTIK</a:t>
            </a:r>
            <a:r>
              <a:rPr lang="id-ID" sz="1800" b="1" dirty="0" smtClean="0">
                <a:solidFill>
                  <a:srgbClr val="FF0000"/>
                </a:solidFill>
              </a:rPr>
              <a:t> lanjutan..</a:t>
            </a:r>
            <a:r>
              <a:rPr lang="id-ID" dirty="0" smtClean="0">
                <a:solidFill>
                  <a:srgbClr val="7030A0"/>
                </a:solidFill>
              </a:rPr>
              <a:t> </a:t>
            </a:r>
            <a:endParaRPr lang="id-ID" dirty="0"/>
          </a:p>
        </p:txBody>
      </p:sp>
      <p:sp>
        <p:nvSpPr>
          <p:cNvPr id="3" name="Text Placeholder 2"/>
          <p:cNvSpPr>
            <a:spLocks noGrp="1"/>
          </p:cNvSpPr>
          <p:nvPr>
            <p:ph type="body" idx="1"/>
          </p:nvPr>
        </p:nvSpPr>
        <p:spPr>
          <a:xfrm>
            <a:off x="609598" y="685800"/>
            <a:ext cx="3810001" cy="1143000"/>
          </a:xfrm>
        </p:spPr>
        <p:txBody>
          <a:bodyPr/>
          <a:lstStyle/>
          <a:p>
            <a:r>
              <a:rPr lang="id-ID" sz="2000" dirty="0" smtClean="0">
                <a:solidFill>
                  <a:srgbClr val="C00000"/>
                </a:solidFill>
              </a:rPr>
              <a:t>Langkah pengambilan sampel audit untuk pengujian perncian saldo</a:t>
            </a:r>
            <a:endParaRPr lang="id-ID" sz="2000" dirty="0">
              <a:solidFill>
                <a:srgbClr val="C00000"/>
              </a:solidFill>
            </a:endParaRPr>
          </a:p>
        </p:txBody>
      </p:sp>
      <p:sp>
        <p:nvSpPr>
          <p:cNvPr id="4" name="Content Placeholder 3"/>
          <p:cNvSpPr>
            <a:spLocks noGrp="1"/>
          </p:cNvSpPr>
          <p:nvPr>
            <p:ph sz="half" idx="2"/>
          </p:nvPr>
        </p:nvSpPr>
        <p:spPr>
          <a:xfrm>
            <a:off x="609599" y="1828800"/>
            <a:ext cx="3810000" cy="4800600"/>
          </a:xfrm>
        </p:spPr>
        <p:txBody>
          <a:bodyPr>
            <a:noAutofit/>
          </a:bodyPr>
          <a:lstStyle/>
          <a:p>
            <a:pPr marL="0" indent="0">
              <a:buNone/>
            </a:pPr>
            <a:r>
              <a:rPr lang="id-ID" sz="2000" dirty="0" smtClean="0">
                <a:solidFill>
                  <a:srgbClr val="FF0000"/>
                </a:solidFill>
              </a:rPr>
              <a:t>Merencanakan sampel :</a:t>
            </a:r>
          </a:p>
          <a:p>
            <a:pPr marL="0" indent="0">
              <a:buNone/>
            </a:pPr>
            <a:endParaRPr lang="id-ID" sz="2000" dirty="0"/>
          </a:p>
          <a:p>
            <a:pPr marL="0" indent="0">
              <a:buNone/>
            </a:pPr>
            <a:r>
              <a:rPr lang="id-ID" sz="2000" dirty="0" smtClean="0"/>
              <a:t>7</a:t>
            </a:r>
            <a:r>
              <a:rPr lang="id-ID" sz="2000" dirty="0"/>
              <a:t>. Menetapkan risiko yang diterima jika risiko pengendalian  terlalu rendah</a:t>
            </a:r>
          </a:p>
          <a:p>
            <a:pPr marL="0" indent="0">
              <a:buNone/>
            </a:pPr>
            <a:endParaRPr lang="id-ID" sz="2000" dirty="0"/>
          </a:p>
          <a:p>
            <a:pPr marL="0" indent="0">
              <a:buNone/>
            </a:pPr>
            <a:r>
              <a:rPr lang="id-ID" sz="2000" dirty="0"/>
              <a:t>8. Mengestimasi  tingkat pengecualian populasi</a:t>
            </a:r>
          </a:p>
          <a:p>
            <a:pPr marL="0" indent="0">
              <a:buNone/>
            </a:pPr>
            <a:endParaRPr lang="id-ID" sz="2000" dirty="0"/>
          </a:p>
          <a:p>
            <a:pPr marL="0" indent="0">
              <a:buNone/>
            </a:pPr>
            <a:r>
              <a:rPr lang="id-ID" sz="2000" dirty="0"/>
              <a:t>9. Menentukan jumlah sampel awal</a:t>
            </a:r>
          </a:p>
        </p:txBody>
      </p:sp>
      <p:sp>
        <p:nvSpPr>
          <p:cNvPr id="5" name="Text Placeholder 4"/>
          <p:cNvSpPr>
            <a:spLocks noGrp="1"/>
          </p:cNvSpPr>
          <p:nvPr>
            <p:ph type="body" sz="quarter" idx="3"/>
          </p:nvPr>
        </p:nvSpPr>
        <p:spPr>
          <a:xfrm>
            <a:off x="4572000" y="990600"/>
            <a:ext cx="3962400" cy="990599"/>
          </a:xfrm>
        </p:spPr>
        <p:txBody>
          <a:bodyPr/>
          <a:lstStyle/>
          <a:p>
            <a:endParaRPr lang="id-ID" dirty="0" smtClean="0"/>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sz="1600" dirty="0" smtClean="0">
              <a:solidFill>
                <a:srgbClr val="C00000"/>
              </a:solidFill>
            </a:endParaRPr>
          </a:p>
          <a:p>
            <a:endParaRPr lang="id-ID" sz="1600" dirty="0">
              <a:solidFill>
                <a:srgbClr val="C00000"/>
              </a:solidFill>
            </a:endParaRPr>
          </a:p>
          <a:p>
            <a:endParaRPr lang="id-ID" sz="1600" dirty="0" smtClean="0">
              <a:solidFill>
                <a:srgbClr val="C00000"/>
              </a:solidFill>
            </a:endParaRPr>
          </a:p>
          <a:p>
            <a:endParaRPr lang="id-ID" sz="1600" dirty="0">
              <a:solidFill>
                <a:srgbClr val="C00000"/>
              </a:solidFill>
            </a:endParaRPr>
          </a:p>
          <a:p>
            <a:r>
              <a:rPr lang="id-ID" sz="1800" dirty="0" smtClean="0">
                <a:solidFill>
                  <a:srgbClr val="C00000"/>
                </a:solidFill>
              </a:rPr>
              <a:t>Langkah pengambilan samp el audit untuk pengujian pengendalian &amp; substantif atas transaksi</a:t>
            </a:r>
          </a:p>
          <a:p>
            <a:endParaRPr lang="id-ID" sz="1600" dirty="0"/>
          </a:p>
        </p:txBody>
      </p:sp>
      <p:sp>
        <p:nvSpPr>
          <p:cNvPr id="6" name="Content Placeholder 5"/>
          <p:cNvSpPr>
            <a:spLocks noGrp="1"/>
          </p:cNvSpPr>
          <p:nvPr>
            <p:ph sz="quarter" idx="4"/>
          </p:nvPr>
        </p:nvSpPr>
        <p:spPr>
          <a:xfrm>
            <a:off x="4572000" y="1828800"/>
            <a:ext cx="3962400" cy="4800600"/>
          </a:xfrm>
        </p:spPr>
        <p:txBody>
          <a:bodyPr>
            <a:normAutofit/>
          </a:bodyPr>
          <a:lstStyle/>
          <a:p>
            <a:pPr marL="0" indent="0">
              <a:buNone/>
            </a:pPr>
            <a:r>
              <a:rPr lang="id-ID" sz="2000" dirty="0">
                <a:solidFill>
                  <a:srgbClr val="FF0000"/>
                </a:solidFill>
              </a:rPr>
              <a:t>Merencanakan sampel :</a:t>
            </a:r>
          </a:p>
          <a:p>
            <a:pPr marL="0" indent="0">
              <a:buNone/>
            </a:pPr>
            <a:endParaRPr lang="id-ID" sz="2000" dirty="0" smtClean="0"/>
          </a:p>
          <a:p>
            <a:pPr marL="0" indent="0">
              <a:buNone/>
            </a:pPr>
            <a:r>
              <a:rPr lang="id-ID" sz="2000" dirty="0" smtClean="0"/>
              <a:t>7. Menetapkan risiko yang diterima jika risiko pengendalian  terlalu rendah</a:t>
            </a:r>
          </a:p>
          <a:p>
            <a:pPr marL="0" indent="0">
              <a:buNone/>
            </a:pPr>
            <a:endParaRPr lang="id-ID" sz="2000" dirty="0" smtClean="0"/>
          </a:p>
          <a:p>
            <a:pPr marL="0" indent="0">
              <a:buNone/>
            </a:pPr>
            <a:r>
              <a:rPr lang="id-ID" sz="2000" dirty="0" smtClean="0"/>
              <a:t>8. Mengestimasi  tingkat pengecualian populasi</a:t>
            </a:r>
          </a:p>
          <a:p>
            <a:pPr marL="0" indent="0">
              <a:buNone/>
            </a:pPr>
            <a:endParaRPr lang="id-ID" sz="2000" dirty="0" smtClean="0"/>
          </a:p>
          <a:p>
            <a:pPr marL="0" indent="0">
              <a:buNone/>
            </a:pPr>
            <a:r>
              <a:rPr lang="id-ID" sz="2000" dirty="0" smtClean="0"/>
              <a:t>9. Menentukan jumlah sampel awal</a:t>
            </a:r>
            <a:endParaRPr lang="id-ID" sz="2000" dirty="0"/>
          </a:p>
        </p:txBody>
      </p:sp>
    </p:spTree>
    <p:extLst>
      <p:ext uri="{BB962C8B-B14F-4D97-AF65-F5344CB8AC3E}">
        <p14:creationId xmlns:p14="http://schemas.microsoft.com/office/powerpoint/2010/main" val="49393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152400"/>
            <a:ext cx="7924801" cy="533400"/>
          </a:xfrm>
        </p:spPr>
        <p:txBody>
          <a:bodyPr>
            <a:normAutofit fontScale="90000"/>
          </a:bodyPr>
          <a:lstStyle/>
          <a:p>
            <a:r>
              <a:rPr lang="id-ID" dirty="0" smtClean="0">
                <a:solidFill>
                  <a:srgbClr val="7030A0"/>
                </a:solidFill>
              </a:rPr>
              <a:t>PENGAMBILAN </a:t>
            </a:r>
            <a:r>
              <a:rPr lang="id-ID" dirty="0">
                <a:solidFill>
                  <a:srgbClr val="7030A0"/>
                </a:solidFill>
              </a:rPr>
              <a:t>SAMPEL </a:t>
            </a:r>
            <a:r>
              <a:rPr lang="id-ID" dirty="0" smtClean="0">
                <a:solidFill>
                  <a:srgbClr val="7030A0"/>
                </a:solidFill>
              </a:rPr>
              <a:t>NONSTATISTIK</a:t>
            </a:r>
            <a:r>
              <a:rPr lang="id-ID" sz="1800" b="1" dirty="0" smtClean="0">
                <a:solidFill>
                  <a:srgbClr val="FF0000"/>
                </a:solidFill>
              </a:rPr>
              <a:t> lanjutan..</a:t>
            </a:r>
            <a:r>
              <a:rPr lang="id-ID" dirty="0" smtClean="0">
                <a:solidFill>
                  <a:srgbClr val="7030A0"/>
                </a:solidFill>
              </a:rPr>
              <a:t> </a:t>
            </a:r>
            <a:endParaRPr lang="id-ID" dirty="0"/>
          </a:p>
        </p:txBody>
      </p:sp>
      <p:sp>
        <p:nvSpPr>
          <p:cNvPr id="3" name="Text Placeholder 2"/>
          <p:cNvSpPr>
            <a:spLocks noGrp="1"/>
          </p:cNvSpPr>
          <p:nvPr>
            <p:ph type="body" idx="1"/>
          </p:nvPr>
        </p:nvSpPr>
        <p:spPr>
          <a:xfrm>
            <a:off x="609598" y="685800"/>
            <a:ext cx="3810001" cy="1143000"/>
          </a:xfrm>
        </p:spPr>
        <p:txBody>
          <a:bodyPr/>
          <a:lstStyle/>
          <a:p>
            <a:r>
              <a:rPr lang="id-ID" sz="2000" dirty="0" smtClean="0">
                <a:solidFill>
                  <a:srgbClr val="C00000"/>
                </a:solidFill>
              </a:rPr>
              <a:t>Langkah pengambilan sampel audit untuk pengujian perncian saldo</a:t>
            </a:r>
            <a:endParaRPr lang="id-ID" sz="2000" dirty="0">
              <a:solidFill>
                <a:srgbClr val="C00000"/>
              </a:solidFill>
            </a:endParaRPr>
          </a:p>
        </p:txBody>
      </p:sp>
      <p:sp>
        <p:nvSpPr>
          <p:cNvPr id="4" name="Content Placeholder 3"/>
          <p:cNvSpPr>
            <a:spLocks noGrp="1"/>
          </p:cNvSpPr>
          <p:nvPr>
            <p:ph sz="half" idx="2"/>
          </p:nvPr>
        </p:nvSpPr>
        <p:spPr>
          <a:xfrm>
            <a:off x="609599" y="1828800"/>
            <a:ext cx="3810000" cy="4800600"/>
          </a:xfrm>
        </p:spPr>
        <p:txBody>
          <a:bodyPr>
            <a:noAutofit/>
          </a:bodyPr>
          <a:lstStyle/>
          <a:p>
            <a:pPr marL="0" indent="0">
              <a:buNone/>
            </a:pPr>
            <a:r>
              <a:rPr lang="id-ID" sz="2000" dirty="0" smtClean="0">
                <a:solidFill>
                  <a:srgbClr val="FF0000"/>
                </a:solidFill>
              </a:rPr>
              <a:t>Memilih sampel &amp; Melakukan prosedur audit :</a:t>
            </a:r>
          </a:p>
          <a:p>
            <a:pPr marL="0" indent="0">
              <a:buNone/>
            </a:pPr>
            <a:endParaRPr lang="id-ID" sz="2000" dirty="0"/>
          </a:p>
          <a:p>
            <a:pPr marL="0" indent="0">
              <a:buNone/>
            </a:pPr>
            <a:r>
              <a:rPr lang="id-ID" sz="2000" dirty="0" smtClean="0"/>
              <a:t>10. Memilih sampel</a:t>
            </a:r>
          </a:p>
          <a:p>
            <a:pPr marL="0" indent="0">
              <a:buNone/>
            </a:pPr>
            <a:endParaRPr lang="id-ID" sz="2000" dirty="0"/>
          </a:p>
          <a:p>
            <a:pPr marL="0" indent="0">
              <a:buNone/>
            </a:pPr>
            <a:r>
              <a:rPr lang="id-ID" sz="2000" dirty="0" smtClean="0"/>
              <a:t>11. Melakukan prosedur audit</a:t>
            </a:r>
            <a:endParaRPr lang="id-ID" sz="2000" dirty="0"/>
          </a:p>
        </p:txBody>
      </p:sp>
      <p:sp>
        <p:nvSpPr>
          <p:cNvPr id="5" name="Text Placeholder 4"/>
          <p:cNvSpPr>
            <a:spLocks noGrp="1"/>
          </p:cNvSpPr>
          <p:nvPr>
            <p:ph type="body" sz="quarter" idx="3"/>
          </p:nvPr>
        </p:nvSpPr>
        <p:spPr>
          <a:xfrm>
            <a:off x="4572000" y="990600"/>
            <a:ext cx="3962400" cy="990599"/>
          </a:xfrm>
        </p:spPr>
        <p:txBody>
          <a:bodyPr/>
          <a:lstStyle/>
          <a:p>
            <a:endParaRPr lang="id-ID" dirty="0" smtClean="0"/>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sz="1600" dirty="0" smtClean="0">
              <a:solidFill>
                <a:srgbClr val="C00000"/>
              </a:solidFill>
            </a:endParaRPr>
          </a:p>
          <a:p>
            <a:endParaRPr lang="id-ID" sz="1600" dirty="0">
              <a:solidFill>
                <a:srgbClr val="C00000"/>
              </a:solidFill>
            </a:endParaRPr>
          </a:p>
          <a:p>
            <a:endParaRPr lang="id-ID" sz="1600" dirty="0" smtClean="0">
              <a:solidFill>
                <a:srgbClr val="C00000"/>
              </a:solidFill>
            </a:endParaRPr>
          </a:p>
          <a:p>
            <a:endParaRPr lang="id-ID" sz="1600" dirty="0">
              <a:solidFill>
                <a:srgbClr val="C00000"/>
              </a:solidFill>
            </a:endParaRPr>
          </a:p>
          <a:p>
            <a:r>
              <a:rPr lang="id-ID" sz="1800" dirty="0" smtClean="0">
                <a:solidFill>
                  <a:srgbClr val="C00000"/>
                </a:solidFill>
              </a:rPr>
              <a:t>Langkah pengambilan samp el audit untuk pengujian pengendalian &amp; substantif atas transaksi</a:t>
            </a:r>
          </a:p>
          <a:p>
            <a:endParaRPr lang="id-ID" sz="1600" dirty="0"/>
          </a:p>
        </p:txBody>
      </p:sp>
      <p:sp>
        <p:nvSpPr>
          <p:cNvPr id="6" name="Content Placeholder 5"/>
          <p:cNvSpPr>
            <a:spLocks noGrp="1"/>
          </p:cNvSpPr>
          <p:nvPr>
            <p:ph sz="quarter" idx="4"/>
          </p:nvPr>
        </p:nvSpPr>
        <p:spPr>
          <a:xfrm>
            <a:off x="4572000" y="1828800"/>
            <a:ext cx="3962400" cy="4800600"/>
          </a:xfrm>
        </p:spPr>
        <p:txBody>
          <a:bodyPr>
            <a:normAutofit/>
          </a:bodyPr>
          <a:lstStyle/>
          <a:p>
            <a:pPr marL="0" indent="0">
              <a:buNone/>
            </a:pPr>
            <a:r>
              <a:rPr lang="id-ID" sz="2000" dirty="0">
                <a:solidFill>
                  <a:srgbClr val="FF0000"/>
                </a:solidFill>
              </a:rPr>
              <a:t>Memilih sampel &amp; Melakukan prosedur audit :</a:t>
            </a:r>
          </a:p>
          <a:p>
            <a:pPr marL="0" indent="0">
              <a:buNone/>
            </a:pPr>
            <a:endParaRPr lang="id-ID" sz="2000" dirty="0" smtClean="0">
              <a:solidFill>
                <a:srgbClr val="FF0000"/>
              </a:solidFill>
            </a:endParaRPr>
          </a:p>
          <a:p>
            <a:pPr marL="0" indent="0">
              <a:buNone/>
            </a:pPr>
            <a:r>
              <a:rPr lang="id-ID" sz="2000" dirty="0"/>
              <a:t>10. Memilih sampel</a:t>
            </a:r>
          </a:p>
          <a:p>
            <a:pPr marL="0" indent="0">
              <a:buNone/>
            </a:pPr>
            <a:endParaRPr lang="id-ID" sz="2000" dirty="0"/>
          </a:p>
          <a:p>
            <a:pPr marL="0" indent="0">
              <a:buNone/>
            </a:pPr>
            <a:r>
              <a:rPr lang="id-ID" sz="2000" dirty="0"/>
              <a:t>11. Melakukan prosedur audit</a:t>
            </a:r>
          </a:p>
          <a:p>
            <a:pPr marL="0" indent="0">
              <a:buNone/>
            </a:pPr>
            <a:endParaRPr lang="id-ID" sz="2000" dirty="0" smtClean="0"/>
          </a:p>
        </p:txBody>
      </p:sp>
    </p:spTree>
    <p:extLst>
      <p:ext uri="{BB962C8B-B14F-4D97-AF65-F5344CB8AC3E}">
        <p14:creationId xmlns:p14="http://schemas.microsoft.com/office/powerpoint/2010/main" val="1391562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152400"/>
            <a:ext cx="7924801" cy="533400"/>
          </a:xfrm>
        </p:spPr>
        <p:txBody>
          <a:bodyPr>
            <a:normAutofit fontScale="90000"/>
          </a:bodyPr>
          <a:lstStyle/>
          <a:p>
            <a:r>
              <a:rPr lang="id-ID" dirty="0" smtClean="0">
                <a:solidFill>
                  <a:srgbClr val="7030A0"/>
                </a:solidFill>
              </a:rPr>
              <a:t>PENGAMBILAN </a:t>
            </a:r>
            <a:r>
              <a:rPr lang="id-ID" dirty="0">
                <a:solidFill>
                  <a:srgbClr val="7030A0"/>
                </a:solidFill>
              </a:rPr>
              <a:t>SAMPEL </a:t>
            </a:r>
            <a:r>
              <a:rPr lang="id-ID" dirty="0" smtClean="0">
                <a:solidFill>
                  <a:srgbClr val="7030A0"/>
                </a:solidFill>
              </a:rPr>
              <a:t>NONSTATISTIK</a:t>
            </a:r>
            <a:r>
              <a:rPr lang="id-ID" sz="1800" b="1" dirty="0" smtClean="0">
                <a:solidFill>
                  <a:srgbClr val="FF0000"/>
                </a:solidFill>
              </a:rPr>
              <a:t> lanjutan..</a:t>
            </a:r>
            <a:r>
              <a:rPr lang="id-ID" dirty="0" smtClean="0">
                <a:solidFill>
                  <a:srgbClr val="7030A0"/>
                </a:solidFill>
              </a:rPr>
              <a:t> </a:t>
            </a:r>
            <a:endParaRPr lang="id-ID" dirty="0"/>
          </a:p>
        </p:txBody>
      </p:sp>
      <p:sp>
        <p:nvSpPr>
          <p:cNvPr id="3" name="Text Placeholder 2"/>
          <p:cNvSpPr>
            <a:spLocks noGrp="1"/>
          </p:cNvSpPr>
          <p:nvPr>
            <p:ph type="body" idx="1"/>
          </p:nvPr>
        </p:nvSpPr>
        <p:spPr>
          <a:xfrm>
            <a:off x="609598" y="685800"/>
            <a:ext cx="3810001" cy="1143000"/>
          </a:xfrm>
        </p:spPr>
        <p:txBody>
          <a:bodyPr/>
          <a:lstStyle/>
          <a:p>
            <a:r>
              <a:rPr lang="id-ID" sz="2000" dirty="0" smtClean="0">
                <a:solidFill>
                  <a:srgbClr val="C00000"/>
                </a:solidFill>
              </a:rPr>
              <a:t>Langkah pengambilan sampel audit untuk pengujian perncian saldo</a:t>
            </a:r>
            <a:endParaRPr lang="id-ID" sz="2000" dirty="0">
              <a:solidFill>
                <a:srgbClr val="C00000"/>
              </a:solidFill>
            </a:endParaRPr>
          </a:p>
        </p:txBody>
      </p:sp>
      <p:sp>
        <p:nvSpPr>
          <p:cNvPr id="4" name="Content Placeholder 3"/>
          <p:cNvSpPr>
            <a:spLocks noGrp="1"/>
          </p:cNvSpPr>
          <p:nvPr>
            <p:ph sz="half" idx="2"/>
          </p:nvPr>
        </p:nvSpPr>
        <p:spPr>
          <a:xfrm>
            <a:off x="609599" y="1828800"/>
            <a:ext cx="3810000" cy="4800600"/>
          </a:xfrm>
        </p:spPr>
        <p:txBody>
          <a:bodyPr>
            <a:noAutofit/>
          </a:bodyPr>
          <a:lstStyle/>
          <a:p>
            <a:pPr marL="0" indent="0">
              <a:buNone/>
            </a:pPr>
            <a:r>
              <a:rPr lang="id-ID" sz="2800" dirty="0" smtClean="0">
                <a:solidFill>
                  <a:srgbClr val="FF0000"/>
                </a:solidFill>
              </a:rPr>
              <a:t>Mengevaluasi hasil :</a:t>
            </a:r>
            <a:endParaRPr lang="id-ID" sz="2800" dirty="0">
              <a:solidFill>
                <a:srgbClr val="FF0000"/>
              </a:solidFill>
            </a:endParaRPr>
          </a:p>
          <a:p>
            <a:pPr marL="0" indent="0">
              <a:buNone/>
            </a:pPr>
            <a:r>
              <a:rPr lang="id-ID" sz="2800" dirty="0" smtClean="0"/>
              <a:t>12</a:t>
            </a:r>
            <a:r>
              <a:rPr lang="id-ID" sz="2800" dirty="0"/>
              <a:t>. Membuat generalisasi sampel ke populasi</a:t>
            </a:r>
          </a:p>
          <a:p>
            <a:pPr marL="0" indent="0">
              <a:buNone/>
            </a:pPr>
            <a:r>
              <a:rPr lang="id-ID" sz="2800" dirty="0">
                <a:solidFill>
                  <a:srgbClr val="FF0000"/>
                </a:solidFill>
              </a:rPr>
              <a:t>13. Menganalisa tingkat pengecualian</a:t>
            </a:r>
          </a:p>
          <a:p>
            <a:pPr marL="0" indent="0">
              <a:buNone/>
            </a:pPr>
            <a:r>
              <a:rPr lang="id-ID" sz="2800" dirty="0">
                <a:solidFill>
                  <a:srgbClr val="00B050"/>
                </a:solidFill>
              </a:rPr>
              <a:t>14. Menentukan keberterimaan </a:t>
            </a:r>
            <a:r>
              <a:rPr lang="id-ID" sz="2800" i="1" dirty="0" smtClean="0">
                <a:solidFill>
                  <a:srgbClr val="00B050"/>
                </a:solidFill>
              </a:rPr>
              <a:t>(accetability) </a:t>
            </a:r>
            <a:r>
              <a:rPr lang="id-ID" sz="2800" dirty="0" smtClean="0">
                <a:solidFill>
                  <a:srgbClr val="00B050"/>
                </a:solidFill>
              </a:rPr>
              <a:t>populasi</a:t>
            </a:r>
            <a:endParaRPr lang="id-ID" sz="2000" dirty="0">
              <a:solidFill>
                <a:srgbClr val="00B050"/>
              </a:solidFill>
            </a:endParaRPr>
          </a:p>
          <a:p>
            <a:pPr marL="0" indent="0">
              <a:buNone/>
            </a:pPr>
            <a:endParaRPr lang="id-ID" sz="2000" dirty="0"/>
          </a:p>
        </p:txBody>
      </p:sp>
      <p:sp>
        <p:nvSpPr>
          <p:cNvPr id="5" name="Text Placeholder 4"/>
          <p:cNvSpPr>
            <a:spLocks noGrp="1"/>
          </p:cNvSpPr>
          <p:nvPr>
            <p:ph type="body" sz="quarter" idx="3"/>
          </p:nvPr>
        </p:nvSpPr>
        <p:spPr>
          <a:xfrm>
            <a:off x="4572000" y="990600"/>
            <a:ext cx="3962400" cy="990599"/>
          </a:xfrm>
        </p:spPr>
        <p:txBody>
          <a:bodyPr/>
          <a:lstStyle/>
          <a:p>
            <a:endParaRPr lang="id-ID" dirty="0" smtClean="0"/>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sz="1600" dirty="0" smtClean="0">
              <a:solidFill>
                <a:srgbClr val="C00000"/>
              </a:solidFill>
            </a:endParaRPr>
          </a:p>
          <a:p>
            <a:endParaRPr lang="id-ID" sz="1600" dirty="0">
              <a:solidFill>
                <a:srgbClr val="C00000"/>
              </a:solidFill>
            </a:endParaRPr>
          </a:p>
          <a:p>
            <a:endParaRPr lang="id-ID" sz="1600" dirty="0" smtClean="0">
              <a:solidFill>
                <a:srgbClr val="C00000"/>
              </a:solidFill>
            </a:endParaRPr>
          </a:p>
          <a:p>
            <a:endParaRPr lang="id-ID" sz="1600" dirty="0">
              <a:solidFill>
                <a:srgbClr val="C00000"/>
              </a:solidFill>
            </a:endParaRPr>
          </a:p>
          <a:p>
            <a:r>
              <a:rPr lang="id-ID" sz="1800" dirty="0" smtClean="0">
                <a:solidFill>
                  <a:srgbClr val="C00000"/>
                </a:solidFill>
              </a:rPr>
              <a:t>Langkah pengambilan samp el audit untuk pengujian pengendalian &amp; substantif atas transaksi</a:t>
            </a:r>
          </a:p>
          <a:p>
            <a:endParaRPr lang="id-ID" sz="1600" dirty="0"/>
          </a:p>
        </p:txBody>
      </p:sp>
      <p:sp>
        <p:nvSpPr>
          <p:cNvPr id="6" name="Content Placeholder 5"/>
          <p:cNvSpPr>
            <a:spLocks noGrp="1"/>
          </p:cNvSpPr>
          <p:nvPr>
            <p:ph sz="quarter" idx="4"/>
          </p:nvPr>
        </p:nvSpPr>
        <p:spPr>
          <a:xfrm>
            <a:off x="4572000" y="1828800"/>
            <a:ext cx="3962400" cy="4800600"/>
          </a:xfrm>
        </p:spPr>
        <p:txBody>
          <a:bodyPr>
            <a:normAutofit/>
          </a:bodyPr>
          <a:lstStyle/>
          <a:p>
            <a:pPr marL="0" indent="0">
              <a:buNone/>
            </a:pPr>
            <a:r>
              <a:rPr lang="id-ID" sz="2800" dirty="0" smtClean="0">
                <a:solidFill>
                  <a:srgbClr val="FF0000"/>
                </a:solidFill>
              </a:rPr>
              <a:t> Mengevaluasi hasil :</a:t>
            </a:r>
            <a:endParaRPr lang="id-ID" sz="2800" dirty="0">
              <a:solidFill>
                <a:srgbClr val="FF0000"/>
              </a:solidFill>
            </a:endParaRPr>
          </a:p>
          <a:p>
            <a:pPr marL="0" indent="0">
              <a:buNone/>
            </a:pPr>
            <a:r>
              <a:rPr lang="id-ID" sz="2800" dirty="0" smtClean="0"/>
              <a:t>12. Membuat generalisasi sampel ke populasi</a:t>
            </a:r>
          </a:p>
          <a:p>
            <a:pPr marL="0" indent="0">
              <a:buNone/>
            </a:pPr>
            <a:r>
              <a:rPr lang="id-ID" sz="2800" dirty="0" smtClean="0">
                <a:solidFill>
                  <a:srgbClr val="FF0000"/>
                </a:solidFill>
              </a:rPr>
              <a:t>13. Menganalisa tingkat pengecualian</a:t>
            </a:r>
          </a:p>
          <a:p>
            <a:pPr marL="0" indent="0">
              <a:buNone/>
            </a:pPr>
            <a:r>
              <a:rPr lang="id-ID" sz="2800" dirty="0" smtClean="0">
                <a:solidFill>
                  <a:srgbClr val="00B050"/>
                </a:solidFill>
              </a:rPr>
              <a:t>14. Menentukan keberterimaan </a:t>
            </a:r>
            <a:r>
              <a:rPr lang="id-ID" sz="2800" i="1" dirty="0">
                <a:solidFill>
                  <a:srgbClr val="00B050"/>
                </a:solidFill>
              </a:rPr>
              <a:t>(accetability) </a:t>
            </a:r>
            <a:r>
              <a:rPr lang="id-ID" sz="2800" dirty="0" smtClean="0">
                <a:solidFill>
                  <a:schemeClr val="accent6">
                    <a:lumMod val="50000"/>
                  </a:schemeClr>
                </a:solidFill>
              </a:rPr>
              <a:t>populasi</a:t>
            </a:r>
            <a:endParaRPr lang="id-ID" sz="2000" dirty="0">
              <a:solidFill>
                <a:schemeClr val="accent6">
                  <a:lumMod val="50000"/>
                </a:schemeClr>
              </a:solidFill>
            </a:endParaRPr>
          </a:p>
        </p:txBody>
      </p:sp>
    </p:spTree>
    <p:extLst>
      <p:ext uri="{BB962C8B-B14F-4D97-AF65-F5344CB8AC3E}">
        <p14:creationId xmlns:p14="http://schemas.microsoft.com/office/powerpoint/2010/main" val="2814316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07769843"/>
              </p:ext>
            </p:extLst>
          </p:nvPr>
        </p:nvGraphicFramePr>
        <p:xfrm>
          <a:off x="0" y="-1"/>
          <a:ext cx="9144000" cy="6956715"/>
        </p:xfrm>
        <a:graphic>
          <a:graphicData uri="http://schemas.openxmlformats.org/drawingml/2006/table">
            <a:tbl>
              <a:tblPr firstRow="1" firstCol="1" bandRow="1">
                <a:tableStyleId>{5C22544A-7EE6-4342-B048-85BDC9FD1C3A}</a:tableStyleId>
              </a:tblPr>
              <a:tblGrid>
                <a:gridCol w="2514601"/>
                <a:gridCol w="4039208"/>
                <a:gridCol w="1390194"/>
                <a:gridCol w="1199997"/>
              </a:tblGrid>
              <a:tr h="931225">
                <a:tc gridSpan="4">
                  <a:txBody>
                    <a:bodyPr/>
                    <a:lstStyle/>
                    <a:p>
                      <a:pPr algn="ctr">
                        <a:lnSpc>
                          <a:spcPct val="107000"/>
                        </a:lnSpc>
                        <a:spcAft>
                          <a:spcPts val="0"/>
                        </a:spcAft>
                      </a:pPr>
                      <a:r>
                        <a:rPr lang="id-ID" sz="1800" dirty="0">
                          <a:effectLst/>
                        </a:rPr>
                        <a:t>Hub. Antara faktor-faktor yang mempengaruhi ARIA, Dampat terhadapa ARIA, &amp; Jumlah Sampel yang dibutuhkan dalam pengambilan sampel audit</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id-ID"/>
                    </a:p>
                  </a:txBody>
                  <a:tcPr/>
                </a:tc>
                <a:tc hMerge="1">
                  <a:txBody>
                    <a:bodyPr/>
                    <a:lstStyle/>
                    <a:p>
                      <a:endParaRPr lang="id-ID"/>
                    </a:p>
                  </a:txBody>
                  <a:tcPr/>
                </a:tc>
                <a:tc hMerge="1">
                  <a:txBody>
                    <a:bodyPr/>
                    <a:lstStyle/>
                    <a:p>
                      <a:endParaRPr lang="id-ID"/>
                    </a:p>
                  </a:txBody>
                  <a:tcPr/>
                </a:tc>
              </a:tr>
              <a:tr h="1345534">
                <a:tc>
                  <a:txBody>
                    <a:bodyPr/>
                    <a:lstStyle/>
                    <a:p>
                      <a:pPr algn="ctr">
                        <a:lnSpc>
                          <a:spcPct val="107000"/>
                        </a:lnSpc>
                        <a:spcAft>
                          <a:spcPts val="0"/>
                        </a:spcAft>
                      </a:pPr>
                      <a:r>
                        <a:rPr lang="id-ID" sz="1800" dirty="0">
                          <a:effectLst/>
                        </a:rPr>
                        <a:t>Faktor yg mempengaruhi </a:t>
                      </a:r>
                      <a:r>
                        <a:rPr lang="id-ID" sz="1800" dirty="0" smtClean="0">
                          <a:effectLst/>
                        </a:rPr>
                        <a:t>ARIA </a:t>
                      </a:r>
                      <a:r>
                        <a:rPr lang="id-ID" sz="1400" i="1" dirty="0" smtClean="0">
                          <a:effectLst/>
                        </a:rPr>
                        <a:t>(acceptable Risk of Incorrect Acceptance)/ risiko yg dpt diterima</a:t>
                      </a:r>
                      <a:endParaRPr lang="id-ID" sz="18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800" dirty="0">
                          <a:effectLst/>
                        </a:rPr>
                        <a:t>Contoh</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800" dirty="0">
                          <a:solidFill>
                            <a:srgbClr val="00B050"/>
                          </a:solidFill>
                          <a:effectLst/>
                        </a:rPr>
                        <a:t>Dampak terhadap ARIA</a:t>
                      </a:r>
                      <a:endParaRPr lang="id-ID" sz="1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800" dirty="0">
                          <a:solidFill>
                            <a:srgbClr val="FF0000"/>
                          </a:solidFill>
                          <a:effectLst/>
                        </a:rPr>
                        <a:t>Jumlah sampel</a:t>
                      </a:r>
                      <a:endParaRPr lang="id-ID"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31225">
                <a:tc>
                  <a:txBody>
                    <a:bodyPr/>
                    <a:lstStyle/>
                    <a:p>
                      <a:pPr>
                        <a:lnSpc>
                          <a:spcPct val="107000"/>
                        </a:lnSpc>
                        <a:spcAft>
                          <a:spcPts val="0"/>
                        </a:spcAft>
                      </a:pPr>
                      <a:r>
                        <a:rPr lang="id-ID" sz="1800" dirty="0">
                          <a:effectLst/>
                        </a:rPr>
                        <a:t>Efektivitas PI (risk P)</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1800" dirty="0">
                          <a:effectLst/>
                        </a:rPr>
                        <a:t>PI efektif (kurangi risk P)</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1800" dirty="0">
                          <a:solidFill>
                            <a:srgbClr val="00B050"/>
                          </a:solidFill>
                          <a:effectLst/>
                        </a:rPr>
                        <a:t>Bertambah</a:t>
                      </a:r>
                      <a:endParaRPr lang="id-ID" sz="1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1800" dirty="0">
                          <a:solidFill>
                            <a:srgbClr val="FF0000"/>
                          </a:solidFill>
                          <a:effectLst/>
                        </a:rPr>
                        <a:t>Berkurang</a:t>
                      </a:r>
                      <a:endParaRPr lang="id-ID"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408753">
                <a:tc>
                  <a:txBody>
                    <a:bodyPr/>
                    <a:lstStyle/>
                    <a:p>
                      <a:pPr>
                        <a:lnSpc>
                          <a:spcPct val="107000"/>
                        </a:lnSpc>
                        <a:spcAft>
                          <a:spcPts val="0"/>
                        </a:spcAft>
                      </a:pPr>
                      <a:r>
                        <a:rPr lang="id-ID" sz="1800" dirty="0">
                          <a:effectLst/>
                        </a:rPr>
                        <a:t>Uji Substantif transaksi</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1800">
                          <a:effectLst/>
                        </a:rPr>
                        <a:t>Tdk ada pengecualian yg ditermuka dalam pengujian substantif atas transaksi</a:t>
                      </a:r>
                      <a:endParaRPr lang="id-ID"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1800" dirty="0">
                          <a:solidFill>
                            <a:srgbClr val="00B050"/>
                          </a:solidFill>
                          <a:effectLst/>
                        </a:rPr>
                        <a:t>Bertambah</a:t>
                      </a:r>
                      <a:endParaRPr lang="id-ID" sz="1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1800" dirty="0">
                          <a:solidFill>
                            <a:srgbClr val="FF0000"/>
                          </a:solidFill>
                          <a:effectLst/>
                        </a:rPr>
                        <a:t>Berkurang</a:t>
                      </a:r>
                      <a:endParaRPr lang="id-ID"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408753">
                <a:tc>
                  <a:txBody>
                    <a:bodyPr/>
                    <a:lstStyle/>
                    <a:p>
                      <a:pPr>
                        <a:lnSpc>
                          <a:spcPct val="107000"/>
                        </a:lnSpc>
                        <a:spcAft>
                          <a:spcPts val="0"/>
                        </a:spcAft>
                      </a:pPr>
                      <a:r>
                        <a:rPr lang="id-ID" sz="1800" dirty="0">
                          <a:effectLst/>
                        </a:rPr>
                        <a:t>Risk audit yg dpt diterima</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1800">
                          <a:effectLst/>
                        </a:rPr>
                        <a:t>Kemungkinan terjadi kebangkrutan rendah (risk audit yg dpt diterima meningkat)</a:t>
                      </a:r>
                      <a:endParaRPr lang="id-ID"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1800" dirty="0">
                          <a:solidFill>
                            <a:srgbClr val="00B050"/>
                          </a:solidFill>
                          <a:effectLst/>
                        </a:rPr>
                        <a:t>Bertambah</a:t>
                      </a:r>
                      <a:endParaRPr lang="id-ID" sz="1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1800" dirty="0">
                          <a:solidFill>
                            <a:srgbClr val="FF0000"/>
                          </a:solidFill>
                          <a:effectLst/>
                        </a:rPr>
                        <a:t>Berkurang</a:t>
                      </a:r>
                      <a:endParaRPr lang="id-ID"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31225">
                <a:tc>
                  <a:txBody>
                    <a:bodyPr/>
                    <a:lstStyle/>
                    <a:p>
                      <a:pPr>
                        <a:lnSpc>
                          <a:spcPct val="107000"/>
                        </a:lnSpc>
                        <a:spcAft>
                          <a:spcPts val="0"/>
                        </a:spcAft>
                      </a:pPr>
                      <a:r>
                        <a:rPr lang="id-ID" sz="1800" dirty="0">
                          <a:effectLst/>
                        </a:rPr>
                        <a:t>Prosedur Analitis</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1800" dirty="0">
                          <a:effectLst/>
                        </a:rPr>
                        <a:t>Prosedur analitis dilakukan tanpa adanya indikasi salah saji</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1800" dirty="0">
                          <a:solidFill>
                            <a:srgbClr val="00B050"/>
                          </a:solidFill>
                          <a:effectLst/>
                        </a:rPr>
                        <a:t>Bertambah</a:t>
                      </a:r>
                      <a:endParaRPr lang="id-ID" sz="1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1800" dirty="0">
                          <a:solidFill>
                            <a:srgbClr val="FF0000"/>
                          </a:solidFill>
                          <a:effectLst/>
                        </a:rPr>
                        <a:t>Berkurang</a:t>
                      </a:r>
                      <a:endParaRPr lang="id-ID"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80604386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1056</TotalTime>
  <Words>2879</Words>
  <Application>Microsoft Office PowerPoint</Application>
  <PresentationFormat>On-screen Show (4:3)</PresentationFormat>
  <Paragraphs>582</Paragraphs>
  <Slides>35</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35</vt:i4>
      </vt:variant>
    </vt:vector>
  </HeadingPairs>
  <TitlesOfParts>
    <vt:vector size="43" baseType="lpstr">
      <vt:lpstr>Arial</vt:lpstr>
      <vt:lpstr>Calibri</vt:lpstr>
      <vt:lpstr>Segoe UI Semibold</vt:lpstr>
      <vt:lpstr>Times New Roman</vt:lpstr>
      <vt:lpstr>Trebuchet MS</vt:lpstr>
      <vt:lpstr>Wingdings</vt:lpstr>
      <vt:lpstr>Wingdings 3</vt:lpstr>
      <vt:lpstr>Facet</vt:lpstr>
      <vt:lpstr>PENGAMBILAN SAMPEL AUDIT UNTUK PENGUJIAN PERINCIAN SALDO</vt:lpstr>
      <vt:lpstr>JENIS PENGUJIAN  :  BAGIAN YG DIUKUR</vt:lpstr>
      <vt:lpstr>AUDITOR MELAKUKAN PENGUJIAN PENGENDALI &amp; SUBSTANTIF UNTUK :</vt:lpstr>
      <vt:lpstr>3 JENIS UTAMA METODE PENGAMBILAN SAMPEL :</vt:lpstr>
      <vt:lpstr>PENGAMBILAN SAMPEL NONSTATISTIK </vt:lpstr>
      <vt:lpstr>PENGAMBILAN SAMPEL NONSTATISTIK lanjutan.. </vt:lpstr>
      <vt:lpstr>PENGAMBILAN SAMPEL NONSTATISTIK lanjutan.. </vt:lpstr>
      <vt:lpstr>PENGAMBILAN SAMPEL NONSTATISTIK lanjutan.. </vt:lpstr>
      <vt:lpstr>PowerPoint Presentation</vt:lpstr>
      <vt:lpstr>PowerPoint Presentation</vt:lpstr>
      <vt:lpstr>PowerPoint Presentation</vt:lpstr>
      <vt:lpstr>PENGAMBILAN SAMPEL UNIT MONETER (MONETARY UNIT SAMPLING/MUS)</vt:lpstr>
      <vt:lpstr>Perbedaan MUS dg sampel Nonstatistik</vt:lpstr>
      <vt:lpstr>Penjelasan ... GENERALISASI SAMPEL KE POPULASI MENGGUNAKAN TAKNIS MUS OLEH AUDITOR</vt:lpstr>
      <vt:lpstr>Sampling &amp; risiko sampling</vt:lpstr>
      <vt:lpstr>Risiko sampling dapat menimbulkan 2 jenis kesimpulan yang salah :</vt:lpstr>
      <vt:lpstr>Risiko sampling – pengujian pengendalian </vt:lpstr>
      <vt:lpstr>Risiko sampling – pengujian rinci : </vt:lpstr>
      <vt:lpstr>SAMPLING STATISTIK VS NON STATISTIK</vt:lpstr>
      <vt:lpstr>TAHAP-2 DALAM PENERAPAN SAMPLING :</vt:lpstr>
      <vt:lpstr>PERANCANGAN UKURAN &amp; PEMILIHAN UNSUR-UNSUR SAMPEL UNTUK DIUJI</vt:lpstr>
      <vt:lpstr>Menentukan ukuran sampel – pengujian pengendalian :</vt:lpstr>
      <vt:lpstr>Menentukan ukuran sampel :</vt:lpstr>
      <vt:lpstr>Menentukan ukuran sampel lanjutan..... :</vt:lpstr>
      <vt:lpstr>Menentukan ukuran sampel :</vt:lpstr>
      <vt:lpstr>Memilih unsur-unsur sampel :</vt:lpstr>
      <vt:lpstr>Memilih unsur-unsur sampel – ilustrasi praktis :</vt:lpstr>
      <vt:lpstr>Menentukan ukuran sampel – pengujian substantif</vt:lpstr>
      <vt:lpstr>Menentukan ukuran sampel-substantif :</vt:lpstr>
      <vt:lpstr>Menentukan ukuran sampel-substantif lanjutan.. :</vt:lpstr>
      <vt:lpstr>Menentukan ukuran sampel-substantif lanjutan.. :</vt:lpstr>
      <vt:lpstr>Menentukan ukuran sampel-substantif lanjutan.. :</vt:lpstr>
      <vt:lpstr>Menentukan ukuran sampel-substantif lanjutan.. :</vt:lpstr>
      <vt:lpstr>Memilih unsur-unsur sampel – ilustrasi praktis :</vt:lpstr>
      <vt:lpstr>Memilih unsur-unsur sampel – ilustrasi praktis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 (dalam satu semester)</dc:title>
  <dc:creator>anik</dc:creator>
  <cp:lastModifiedBy>Limitless</cp:lastModifiedBy>
  <cp:revision>119</cp:revision>
  <dcterms:created xsi:type="dcterms:W3CDTF">2013-09-17T00:12:41Z</dcterms:created>
  <dcterms:modified xsi:type="dcterms:W3CDTF">2014-10-09T15:27:34Z</dcterms:modified>
</cp:coreProperties>
</file>